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5"/>
  </p:notesMasterIdLst>
  <p:handoutMasterIdLst>
    <p:handoutMasterId r:id="rId16"/>
  </p:handoutMasterIdLst>
  <p:sldIdLst>
    <p:sldId id="512" r:id="rId2"/>
    <p:sldId id="451" r:id="rId3"/>
    <p:sldId id="452" r:id="rId4"/>
    <p:sldId id="449" r:id="rId5"/>
    <p:sldId id="450" r:id="rId6"/>
    <p:sldId id="519" r:id="rId7"/>
    <p:sldId id="513" r:id="rId8"/>
    <p:sldId id="515" r:id="rId9"/>
    <p:sldId id="516" r:id="rId10"/>
    <p:sldId id="517" r:id="rId11"/>
    <p:sldId id="518" r:id="rId12"/>
    <p:sldId id="514" r:id="rId13"/>
    <p:sldId id="520" r:id="rId14"/>
  </p:sldIdLst>
  <p:sldSz cx="9144000" cy="6858000" type="screen4x3"/>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DF9DB"/>
    <a:srgbClr val="FFFCDB"/>
    <a:srgbClr val="FFD47D"/>
    <a:srgbClr val="FDE899"/>
    <a:srgbClr val="D1E0B3"/>
    <a:srgbClr val="FFD8D7"/>
    <a:srgbClr val="FCDD6A"/>
    <a:srgbClr val="FFD685"/>
    <a:srgbClr val="FFE0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03" autoAdjust="0"/>
    <p:restoredTop sz="81295" autoAdjust="0"/>
  </p:normalViewPr>
  <p:slideViewPr>
    <p:cSldViewPr>
      <p:cViewPr varScale="1">
        <p:scale>
          <a:sx n="57" d="100"/>
          <a:sy n="57" d="100"/>
        </p:scale>
        <p:origin x="1776"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2382"/>
    </p:cViewPr>
  </p:sorterViewPr>
  <p:notesViewPr>
    <p:cSldViewPr>
      <p:cViewPr varScale="1">
        <p:scale>
          <a:sx n="50" d="100"/>
          <a:sy n="50" d="100"/>
        </p:scale>
        <p:origin x="2904"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4" cy="511731"/>
          </a:xfrm>
          <a:prstGeom prst="rect">
            <a:avLst/>
          </a:prstGeom>
        </p:spPr>
        <p:txBody>
          <a:bodyPr vert="horz" lIns="95448" tIns="47724" rIns="95448" bIns="47724"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4021295" y="0"/>
            <a:ext cx="3076364" cy="511731"/>
          </a:xfrm>
          <a:prstGeom prst="rect">
            <a:avLst/>
          </a:prstGeom>
        </p:spPr>
        <p:txBody>
          <a:bodyPr vert="horz" lIns="95448" tIns="47724" rIns="95448" bIns="47724" rtlCol="0"/>
          <a:lstStyle>
            <a:lvl1pPr algn="r">
              <a:defRPr sz="1300"/>
            </a:lvl1pPr>
          </a:lstStyle>
          <a:p>
            <a:fld id="{B412E235-79D1-CD4C-83FD-897C20296FC3}" type="datetimeFigureOut">
              <a:rPr kumimoji="1" lang="ja-JP" altLang="en-US" smtClean="0"/>
              <a:t>2016/6/1</a:t>
            </a:fld>
            <a:endParaRPr kumimoji="1" lang="ja-JP" altLang="en-US"/>
          </a:p>
        </p:txBody>
      </p:sp>
      <p:sp>
        <p:nvSpPr>
          <p:cNvPr id="4" name="フッター プレースホルダー 3"/>
          <p:cNvSpPr>
            <a:spLocks noGrp="1"/>
          </p:cNvSpPr>
          <p:nvPr>
            <p:ph type="ftr" sz="quarter" idx="2"/>
          </p:nvPr>
        </p:nvSpPr>
        <p:spPr>
          <a:xfrm>
            <a:off x="0" y="9721106"/>
            <a:ext cx="3076364" cy="511731"/>
          </a:xfrm>
          <a:prstGeom prst="rect">
            <a:avLst/>
          </a:prstGeom>
        </p:spPr>
        <p:txBody>
          <a:bodyPr vert="horz" lIns="95448" tIns="47724" rIns="95448" bIns="47724"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4021295" y="9721106"/>
            <a:ext cx="3076364" cy="511731"/>
          </a:xfrm>
          <a:prstGeom prst="rect">
            <a:avLst/>
          </a:prstGeom>
        </p:spPr>
        <p:txBody>
          <a:bodyPr vert="horz" lIns="95448" tIns="47724" rIns="95448" bIns="47724" rtlCol="0" anchor="b"/>
          <a:lstStyle>
            <a:lvl1pPr algn="r">
              <a:defRPr sz="1300"/>
            </a:lvl1pPr>
          </a:lstStyle>
          <a:p>
            <a:fld id="{F91B3A06-7739-C047-974D-9D758413E934}" type="slidenum">
              <a:rPr kumimoji="1" lang="ja-JP" altLang="en-US" smtClean="0"/>
              <a:t>‹#›</a:t>
            </a:fld>
            <a:endParaRPr kumimoji="1" lang="ja-JP" altLang="en-US"/>
          </a:p>
        </p:txBody>
      </p:sp>
    </p:spTree>
    <p:extLst>
      <p:ext uri="{BB962C8B-B14F-4D97-AF65-F5344CB8AC3E}">
        <p14:creationId xmlns:p14="http://schemas.microsoft.com/office/powerpoint/2010/main" val="3263129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4" cy="513508"/>
          </a:xfrm>
          <a:prstGeom prst="rect">
            <a:avLst/>
          </a:prstGeom>
        </p:spPr>
        <p:txBody>
          <a:bodyPr vert="horz" lIns="95448" tIns="47724" rIns="95448" bIns="477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5" y="0"/>
            <a:ext cx="3076364" cy="513508"/>
          </a:xfrm>
          <a:prstGeom prst="rect">
            <a:avLst/>
          </a:prstGeom>
        </p:spPr>
        <p:txBody>
          <a:bodyPr vert="horz" lIns="95448" tIns="47724" rIns="95448" bIns="47724" rtlCol="0"/>
          <a:lstStyle>
            <a:lvl1pPr algn="r">
              <a:defRPr sz="1300"/>
            </a:lvl1pPr>
          </a:lstStyle>
          <a:p>
            <a:fld id="{6DB0AD6F-552D-47D6-BB00-17ACF9E50FF1}" type="datetimeFigureOut">
              <a:rPr kumimoji="1" lang="ja-JP" altLang="en-US" smtClean="0"/>
              <a:t>2016/6/1</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3750" cy="3452813"/>
          </a:xfrm>
          <a:prstGeom prst="rect">
            <a:avLst/>
          </a:prstGeom>
          <a:noFill/>
          <a:ln w="12700">
            <a:solidFill>
              <a:prstClr val="black"/>
            </a:solidFill>
          </a:ln>
        </p:spPr>
        <p:txBody>
          <a:bodyPr vert="horz" lIns="95448" tIns="47724" rIns="95448" bIns="47724" rtlCol="0" anchor="ctr"/>
          <a:lstStyle/>
          <a:p>
            <a:endParaRPr lang="ja-JP" altLang="en-US"/>
          </a:p>
        </p:txBody>
      </p:sp>
      <p:sp>
        <p:nvSpPr>
          <p:cNvPr id="5" name="ノート プレースホルダー 4"/>
          <p:cNvSpPr>
            <a:spLocks noGrp="1"/>
          </p:cNvSpPr>
          <p:nvPr>
            <p:ph type="body" sz="quarter" idx="3"/>
          </p:nvPr>
        </p:nvSpPr>
        <p:spPr>
          <a:xfrm>
            <a:off x="709931" y="4925409"/>
            <a:ext cx="5679440" cy="4029879"/>
          </a:xfrm>
          <a:prstGeom prst="rect">
            <a:avLst/>
          </a:prstGeom>
        </p:spPr>
        <p:txBody>
          <a:bodyPr vert="horz" lIns="95448" tIns="47724" rIns="95448" bIns="4772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721107"/>
            <a:ext cx="3076364" cy="513507"/>
          </a:xfrm>
          <a:prstGeom prst="rect">
            <a:avLst/>
          </a:prstGeom>
        </p:spPr>
        <p:txBody>
          <a:bodyPr vert="horz" lIns="95448" tIns="47724" rIns="95448" bIns="477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5" y="9721107"/>
            <a:ext cx="3076364" cy="513507"/>
          </a:xfrm>
          <a:prstGeom prst="rect">
            <a:avLst/>
          </a:prstGeom>
        </p:spPr>
        <p:txBody>
          <a:bodyPr vert="horz" lIns="95448" tIns="47724" rIns="95448" bIns="47724" rtlCol="0" anchor="b"/>
          <a:lstStyle>
            <a:lvl1pPr algn="r">
              <a:defRPr sz="1300"/>
            </a:lvl1pPr>
          </a:lstStyle>
          <a:p>
            <a:fld id="{F30DD06D-053A-4048-A6F3-2B261F4FE62D}" type="slidenum">
              <a:rPr kumimoji="1" lang="ja-JP" altLang="en-US" smtClean="0"/>
              <a:t>‹#›</a:t>
            </a:fld>
            <a:endParaRPr kumimoji="1" lang="ja-JP" altLang="en-US"/>
          </a:p>
        </p:txBody>
      </p:sp>
    </p:spTree>
    <p:extLst>
      <p:ext uri="{BB962C8B-B14F-4D97-AF65-F5344CB8AC3E}">
        <p14:creationId xmlns:p14="http://schemas.microsoft.com/office/powerpoint/2010/main" val="29927780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30DD06D-053A-4048-A6F3-2B261F4FE62D}" type="slidenum">
              <a:rPr kumimoji="1" lang="ja-JP" altLang="en-US" smtClean="0"/>
              <a:t>1</a:t>
            </a:fld>
            <a:endParaRPr kumimoji="1" lang="ja-JP" altLang="en-US"/>
          </a:p>
        </p:txBody>
      </p:sp>
    </p:spTree>
    <p:extLst>
      <p:ext uri="{BB962C8B-B14F-4D97-AF65-F5344CB8AC3E}">
        <p14:creationId xmlns:p14="http://schemas.microsoft.com/office/powerpoint/2010/main" val="14055825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mj-ea"/>
                <a:ea typeface="+mj-ea"/>
              </a:rPr>
              <a:t>実際に避難所に配備することとなった備品や、</a:t>
            </a:r>
            <a:r>
              <a:rPr kumimoji="1" lang="ja-JP" altLang="en-US" smtClean="0">
                <a:latin typeface="+mj-ea"/>
                <a:ea typeface="+mj-ea"/>
              </a:rPr>
              <a:t>ピクトグラム（絵文字・図記号）</a:t>
            </a:r>
            <a:r>
              <a:rPr kumimoji="1" lang="ja-JP" altLang="en-US" dirty="0" smtClean="0">
                <a:latin typeface="+mj-ea"/>
                <a:ea typeface="+mj-ea"/>
              </a:rPr>
              <a:t>です。</a:t>
            </a:r>
            <a:endParaRPr kumimoji="1" lang="en-US" altLang="ja-JP" dirty="0" smtClean="0">
              <a:latin typeface="+mj-ea"/>
              <a:ea typeface="+mj-ea"/>
            </a:endParaRPr>
          </a:p>
          <a:p>
            <a:r>
              <a:rPr kumimoji="1" lang="en-US" altLang="ja-JP" dirty="0" smtClean="0">
                <a:latin typeface="+mj-ea"/>
                <a:ea typeface="+mj-ea"/>
              </a:rPr>
              <a:t>【</a:t>
            </a:r>
            <a:r>
              <a:rPr kumimoji="1" lang="ja-JP" altLang="en-US" dirty="0" smtClean="0">
                <a:latin typeface="+mj-ea"/>
                <a:ea typeface="+mj-ea"/>
              </a:rPr>
              <a:t>ポイント</a:t>
            </a:r>
            <a:r>
              <a:rPr kumimoji="1" lang="en-US" altLang="ja-JP" dirty="0" smtClean="0">
                <a:latin typeface="+mj-ea"/>
                <a:ea typeface="+mj-ea"/>
              </a:rPr>
              <a:t>】</a:t>
            </a:r>
          </a:p>
          <a:p>
            <a:pPr marL="178966" indent="-178966">
              <a:buFont typeface="Wingdings" panose="05000000000000000000" pitchFamily="2" charset="2"/>
              <a:buChar char="ü"/>
            </a:pPr>
            <a:r>
              <a:rPr kumimoji="1" lang="ja-JP" altLang="en-US" dirty="0" smtClean="0">
                <a:latin typeface="+mj-ea"/>
                <a:ea typeface="+mj-ea"/>
              </a:rPr>
              <a:t>絵と色で誰にでもわかるよう、ピクトグラムを使用した部屋名表示マークを作成しています。</a:t>
            </a:r>
            <a:endParaRPr kumimoji="1" lang="en-US" altLang="ja-JP" dirty="0" smtClean="0">
              <a:latin typeface="+mj-ea"/>
              <a:ea typeface="+mj-ea"/>
            </a:endParaRPr>
          </a:p>
          <a:p>
            <a:pPr marL="178966" indent="-178966">
              <a:buFont typeface="Wingdings" panose="05000000000000000000" pitchFamily="2" charset="2"/>
              <a:buChar char="ü"/>
            </a:pPr>
            <a:r>
              <a:rPr kumimoji="1" lang="ja-JP" altLang="en-US" dirty="0" smtClean="0">
                <a:latin typeface="+mj-ea"/>
                <a:ea typeface="+mj-ea"/>
              </a:rPr>
              <a:t>女性専用スペースや授乳室・育児スペース等、これらの部屋をプライバシーに配慮して設置しています。</a:t>
            </a:r>
            <a:endParaRPr kumimoji="1" lang="en-US" altLang="ja-JP" dirty="0" smtClean="0">
              <a:latin typeface="+mj-ea"/>
              <a:ea typeface="+mj-ea"/>
            </a:endParaRPr>
          </a:p>
        </p:txBody>
      </p:sp>
      <p:sp>
        <p:nvSpPr>
          <p:cNvPr id="4" name="スライド番号プレースホルダー 3"/>
          <p:cNvSpPr>
            <a:spLocks noGrp="1"/>
          </p:cNvSpPr>
          <p:nvPr>
            <p:ph type="sldNum" sz="quarter" idx="10"/>
          </p:nvPr>
        </p:nvSpPr>
        <p:spPr/>
        <p:txBody>
          <a:bodyPr/>
          <a:lstStyle/>
          <a:p>
            <a:fld id="{FBFDA0B4-827D-FF4B-AC12-B2E988361E37}" type="slidenum">
              <a:rPr kumimoji="1" lang="ja-JP" altLang="en-US" smtClean="0"/>
              <a:t>10</a:t>
            </a:fld>
            <a:endParaRPr kumimoji="1" lang="ja-JP" altLang="en-US"/>
          </a:p>
        </p:txBody>
      </p:sp>
    </p:spTree>
    <p:extLst>
      <p:ext uri="{BB962C8B-B14F-4D97-AF65-F5344CB8AC3E}">
        <p14:creationId xmlns:p14="http://schemas.microsoft.com/office/powerpoint/2010/main" val="15419019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ct val="110000"/>
              </a:lnSpc>
            </a:pPr>
            <a:r>
              <a:rPr lang="ja-JP" altLang="en-US" sz="1100" dirty="0">
                <a:latin typeface="ＭＳ Ｐゴシック" panose="020B0600070205080204" pitchFamily="50" charset="-128"/>
                <a:ea typeface="ＭＳ Ｐゴシック" panose="020B0600070205080204" pitchFamily="50" charset="-128"/>
                <a:cs typeface="メイリオ"/>
              </a:rPr>
              <a:t>取組のポイントを説明します。</a:t>
            </a:r>
            <a:endParaRPr lang="en-US" altLang="ja-JP" sz="1100" dirty="0">
              <a:latin typeface="ＭＳ Ｐゴシック" panose="020B0600070205080204" pitchFamily="50" charset="-128"/>
              <a:ea typeface="ＭＳ Ｐゴシック" panose="020B0600070205080204" pitchFamily="50" charset="-128"/>
              <a:cs typeface="メイリオ"/>
            </a:endParaRPr>
          </a:p>
          <a:p>
            <a:pPr>
              <a:lnSpc>
                <a:spcPct val="110000"/>
              </a:lnSpc>
            </a:pPr>
            <a:r>
              <a:rPr lang="en-US" altLang="ja-JP" sz="1100" dirty="0">
                <a:latin typeface="ＭＳ Ｐゴシック" panose="020B0600070205080204" pitchFamily="50" charset="-128"/>
                <a:ea typeface="ＭＳ Ｐゴシック" panose="020B0600070205080204" pitchFamily="50" charset="-128"/>
                <a:cs typeface="メイリオ"/>
              </a:rPr>
              <a:t>【</a:t>
            </a:r>
            <a:r>
              <a:rPr lang="ja-JP" altLang="en-US" sz="1100" dirty="0">
                <a:latin typeface="ＭＳ Ｐゴシック" panose="020B0600070205080204" pitchFamily="50" charset="-128"/>
                <a:ea typeface="ＭＳ Ｐゴシック" panose="020B0600070205080204" pitchFamily="50" charset="-128"/>
                <a:cs typeface="メイリオ"/>
              </a:rPr>
              <a:t>ポイント</a:t>
            </a:r>
            <a:r>
              <a:rPr lang="en-US" altLang="ja-JP" sz="1100" dirty="0">
                <a:latin typeface="ＭＳ Ｐゴシック" panose="020B0600070205080204" pitchFamily="50" charset="-128"/>
                <a:ea typeface="ＭＳ Ｐゴシック" panose="020B0600070205080204" pitchFamily="50" charset="-128"/>
                <a:cs typeface="メイリオ"/>
              </a:rPr>
              <a:t>】</a:t>
            </a:r>
          </a:p>
          <a:p>
            <a:pPr marL="178966" indent="-178966">
              <a:lnSpc>
                <a:spcPct val="110000"/>
              </a:lnSpc>
              <a:buFont typeface="Wingdings" panose="05000000000000000000" pitchFamily="2" charset="2"/>
              <a:buChar char="ü"/>
            </a:pPr>
            <a:r>
              <a:rPr lang="ja-JP" altLang="en-US" sz="1100" dirty="0">
                <a:latin typeface="ＭＳ Ｐゴシック" panose="020B0600070205080204" pitchFamily="50" charset="-128"/>
                <a:ea typeface="ＭＳ Ｐゴシック" panose="020B0600070205080204" pitchFamily="50" charset="-128"/>
                <a:cs typeface="メイリオ"/>
              </a:rPr>
              <a:t>防災対策に男女共同参画、女性の視点を導入するために、実際に幅広い女性から意見を聞いています。</a:t>
            </a:r>
            <a:endParaRPr lang="en-US" altLang="ja-JP" sz="1100" dirty="0">
              <a:latin typeface="ＭＳ Ｐゴシック" panose="020B0600070205080204" pitchFamily="50" charset="-128"/>
              <a:ea typeface="ＭＳ Ｐゴシック" panose="020B0600070205080204" pitchFamily="50" charset="-128"/>
              <a:cs typeface="メイリオ"/>
            </a:endParaRPr>
          </a:p>
          <a:p>
            <a:pPr marL="178966" indent="-178966">
              <a:lnSpc>
                <a:spcPct val="110000"/>
              </a:lnSpc>
              <a:buFont typeface="Wingdings" panose="05000000000000000000" pitchFamily="2" charset="2"/>
              <a:buChar char="ü"/>
            </a:pPr>
            <a:r>
              <a:rPr lang="ja-JP" altLang="en-US" sz="1100" dirty="0">
                <a:latin typeface="ＭＳ Ｐゴシック" panose="020B0600070205080204" pitchFamily="50" charset="-128"/>
                <a:ea typeface="ＭＳ Ｐゴシック" panose="020B0600070205080204" pitchFamily="50" charset="-128"/>
                <a:cs typeface="メイリオ"/>
              </a:rPr>
              <a:t>意見を聞くに当たって</a:t>
            </a:r>
            <a:r>
              <a:rPr lang="ja-JP" altLang="en-US" sz="1100">
                <a:latin typeface="ＭＳ Ｐゴシック" panose="020B0600070205080204" pitchFamily="50" charset="-128"/>
                <a:ea typeface="ＭＳ Ｐゴシック" panose="020B0600070205080204" pitchFamily="50" charset="-128"/>
                <a:cs typeface="メイリオ"/>
              </a:rPr>
              <a:t>は、横断的</a:t>
            </a:r>
            <a:r>
              <a:rPr lang="ja-JP" altLang="en-US" sz="1100" dirty="0">
                <a:latin typeface="ＭＳ Ｐゴシック" panose="020B0600070205080204" pitchFamily="50" charset="-128"/>
                <a:ea typeface="ＭＳ Ｐゴシック" panose="020B0600070205080204" pitchFamily="50" charset="-128"/>
                <a:cs typeface="メイリオ"/>
              </a:rPr>
              <a:t>に様々な課と連携し、地域の多様な女性を選んでいます。</a:t>
            </a:r>
            <a:endParaRPr lang="en-US" altLang="ja-JP" sz="1100" dirty="0">
              <a:latin typeface="ＭＳ Ｐゴシック" panose="020B0600070205080204" pitchFamily="50" charset="-128"/>
              <a:ea typeface="ＭＳ Ｐゴシック" panose="020B0600070205080204" pitchFamily="50" charset="-128"/>
              <a:cs typeface="メイリオ"/>
            </a:endParaRPr>
          </a:p>
          <a:p>
            <a:pPr marL="178966" indent="-178966">
              <a:lnSpc>
                <a:spcPct val="110000"/>
              </a:lnSpc>
              <a:buFont typeface="Wingdings" panose="05000000000000000000" pitchFamily="2" charset="2"/>
              <a:buChar char="ü"/>
            </a:pPr>
            <a:r>
              <a:rPr lang="ja-JP" altLang="en-US" sz="1100" dirty="0">
                <a:latin typeface="ＭＳ Ｐゴシック" panose="020B0600070205080204" pitchFamily="50" charset="-128"/>
                <a:ea typeface="ＭＳ Ｐゴシック" panose="020B0600070205080204" pitchFamily="50" charset="-128"/>
                <a:cs typeface="メイリオ"/>
              </a:rPr>
              <a:t>新たに行った対策は実際に訓練を行うことで効果を確認し、参加者等から更に意見を聞くことによりフォローアップを行い、更なる対策につなげています。</a:t>
            </a:r>
            <a:endParaRPr lang="en-US" altLang="ja-JP" sz="1100" dirty="0">
              <a:latin typeface="ＭＳ Ｐゴシック" panose="020B0600070205080204" pitchFamily="50" charset="-128"/>
              <a:ea typeface="ＭＳ Ｐゴシック" panose="020B0600070205080204" pitchFamily="50" charset="-128"/>
              <a:cs typeface="メイリオ"/>
            </a:endParaRPr>
          </a:p>
        </p:txBody>
      </p:sp>
      <p:sp>
        <p:nvSpPr>
          <p:cNvPr id="4" name="スライド番号プレースホルダー 3"/>
          <p:cNvSpPr>
            <a:spLocks noGrp="1"/>
          </p:cNvSpPr>
          <p:nvPr>
            <p:ph type="sldNum" sz="quarter" idx="10"/>
          </p:nvPr>
        </p:nvSpPr>
        <p:spPr/>
        <p:txBody>
          <a:bodyPr/>
          <a:lstStyle/>
          <a:p>
            <a:fld id="{FBFDA0B4-827D-FF4B-AC12-B2E988361E37}" type="slidenum">
              <a:rPr kumimoji="1" lang="ja-JP" altLang="en-US" smtClean="0"/>
              <a:t>11</a:t>
            </a:fld>
            <a:endParaRPr kumimoji="1" lang="ja-JP" altLang="en-US"/>
          </a:p>
        </p:txBody>
      </p:sp>
    </p:spTree>
    <p:extLst>
      <p:ext uri="{BB962C8B-B14F-4D97-AF65-F5344CB8AC3E}">
        <p14:creationId xmlns:p14="http://schemas.microsoft.com/office/powerpoint/2010/main" val="11455222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30DD06D-053A-4048-A6F3-2B261F4FE62D}" type="slidenum">
              <a:rPr kumimoji="1" lang="ja-JP" altLang="en-US" smtClean="0"/>
              <a:t>12</a:t>
            </a:fld>
            <a:endParaRPr kumimoji="1" lang="ja-JP" altLang="en-US"/>
          </a:p>
        </p:txBody>
      </p:sp>
    </p:spTree>
    <p:extLst>
      <p:ext uri="{BB962C8B-B14F-4D97-AF65-F5344CB8AC3E}">
        <p14:creationId xmlns:p14="http://schemas.microsoft.com/office/powerpoint/2010/main" val="33384985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1" dirty="0" smtClean="0"/>
              <a:t>研修全体の「まとめ」として、以下の点を確認します。</a:t>
            </a:r>
            <a:endParaRPr kumimoji="1" lang="en-US" altLang="ja-JP" b="1" dirty="0" smtClean="0"/>
          </a:p>
          <a:p>
            <a:endParaRPr kumimoji="1" lang="en-US" altLang="ja-JP" dirty="0" smtClean="0"/>
          </a:p>
          <a:p>
            <a:r>
              <a:rPr lang="ja-JP" altLang="en-US" b="1" dirty="0" smtClean="0"/>
              <a:t>ポイント</a:t>
            </a:r>
            <a:endParaRPr lang="en-US" altLang="ja-JP" b="1" dirty="0" smtClean="0"/>
          </a:p>
          <a:p>
            <a:pPr marL="178966" indent="-178966">
              <a:buFont typeface="Wingdings" panose="05000000000000000000" pitchFamily="2" charset="2"/>
              <a:buChar char="ü"/>
            </a:pPr>
            <a:r>
              <a:rPr lang="ja-JP" altLang="ja-JP" dirty="0" smtClean="0"/>
              <a:t>「災害に強い社会」を作るには、地域に住む多様な人々の「</a:t>
            </a:r>
            <a:r>
              <a:rPr lang="ja-JP" altLang="en-US" dirty="0" smtClean="0"/>
              <a:t>困難</a:t>
            </a:r>
            <a:r>
              <a:rPr lang="ja-JP" altLang="ja-JP" dirty="0" smtClean="0"/>
              <a:t>」と「支援ニーズ」を把握し、平常時から地域の人々の多様な「力」を最大限に活用できるような備え・地域づくりを行っておくことが必要</a:t>
            </a:r>
            <a:r>
              <a:rPr lang="ja-JP" altLang="en-US" dirty="0" smtClean="0"/>
              <a:t>。</a:t>
            </a:r>
            <a:r>
              <a:rPr lang="ja-JP" altLang="ja-JP" dirty="0" smtClean="0"/>
              <a:t>そのための具体的かつ効率的な手段が「男女共同参画の</a:t>
            </a:r>
            <a:r>
              <a:rPr lang="ja-JP" altLang="en-US" dirty="0" smtClean="0"/>
              <a:t>推進</a:t>
            </a:r>
            <a:r>
              <a:rPr lang="ja-JP" altLang="ja-JP" dirty="0" smtClean="0"/>
              <a:t>」である</a:t>
            </a:r>
            <a:r>
              <a:rPr lang="ja-JP" altLang="en-US" dirty="0" smtClean="0"/>
              <a:t>。</a:t>
            </a:r>
            <a:r>
              <a:rPr lang="ja-JP" altLang="ja-JP" dirty="0" smtClean="0"/>
              <a:t> </a:t>
            </a:r>
            <a:endParaRPr lang="en-US" altLang="ja-JP" dirty="0" smtClean="0"/>
          </a:p>
          <a:p>
            <a:pPr marL="178966" indent="-178966">
              <a:buFont typeface="Wingdings" panose="05000000000000000000" pitchFamily="2" charset="2"/>
              <a:buChar char="ü"/>
            </a:pPr>
            <a:r>
              <a:rPr lang="ja-JP" altLang="en-US" dirty="0" smtClean="0"/>
              <a:t>男女共同参画の視点からの防災を進めるには、</a:t>
            </a:r>
            <a:r>
              <a:rPr lang="ja-JP" altLang="ja-JP" dirty="0" smtClean="0"/>
              <a:t>地方公共団体が果たす役割は大きい</a:t>
            </a:r>
            <a:r>
              <a:rPr lang="ja-JP" altLang="en-US" dirty="0" smtClean="0"/>
              <a:t>。防災施策に男女共同参画の視点が反映されるよう、関係者（防災関係者だけでなく、住民も含め）</a:t>
            </a:r>
            <a:r>
              <a:rPr lang="ja-JP" altLang="en-US" smtClean="0"/>
              <a:t>が共にその</a:t>
            </a:r>
            <a:r>
              <a:rPr lang="ja-JP" altLang="en-US" dirty="0" smtClean="0"/>
              <a:t>必要性を共有することが不可欠。</a:t>
            </a:r>
            <a:endParaRPr lang="en-US" altLang="ja-JP" dirty="0" smtClean="0"/>
          </a:p>
          <a:p>
            <a:pPr marL="178966" indent="-178966" defTabSz="954480">
              <a:buFont typeface="Wingdings" charset="2"/>
              <a:buChar char="ü"/>
              <a:defRPr/>
            </a:pPr>
            <a:r>
              <a:rPr lang="ja-JP" altLang="en-US" dirty="0" smtClean="0"/>
              <a:t>この研修をきっかけにして、</a:t>
            </a:r>
            <a:r>
              <a:rPr lang="ja-JP" altLang="ja-JP" dirty="0" smtClean="0"/>
              <a:t>「防災・危機管理担当」と「男女共同参画担当」の連携</a:t>
            </a:r>
            <a:r>
              <a:rPr lang="ja-JP" altLang="en-US" dirty="0" smtClean="0"/>
              <a:t>・協働が進むとよい。また、災害対応は、地方公共団体の全職員が対応することになる。このため、日常的、定期的に、各種会議や研修等のあらゆる場と機会を活用し、職員の理解を深めることが必要。</a:t>
            </a:r>
            <a:endParaRPr lang="en-US" altLang="ja-JP" dirty="0" smtClean="0"/>
          </a:p>
        </p:txBody>
      </p:sp>
      <p:sp>
        <p:nvSpPr>
          <p:cNvPr id="4" name="スライド番号プレースホルダー 3"/>
          <p:cNvSpPr>
            <a:spLocks noGrp="1"/>
          </p:cNvSpPr>
          <p:nvPr>
            <p:ph type="sldNum" sz="quarter" idx="10"/>
          </p:nvPr>
        </p:nvSpPr>
        <p:spPr/>
        <p:txBody>
          <a:bodyPr/>
          <a:lstStyle/>
          <a:p>
            <a:fld id="{F30DD06D-053A-4048-A6F3-2B261F4FE62D}" type="slidenum">
              <a:rPr kumimoji="1" lang="ja-JP" altLang="en-US" smtClean="0"/>
              <a:t>13</a:t>
            </a:fld>
            <a:endParaRPr kumimoji="1" lang="ja-JP" altLang="en-US"/>
          </a:p>
        </p:txBody>
      </p:sp>
    </p:spTree>
    <p:extLst>
      <p:ext uri="{BB962C8B-B14F-4D97-AF65-F5344CB8AC3E}">
        <p14:creationId xmlns:p14="http://schemas.microsoft.com/office/powerpoint/2010/main" val="172033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54480">
              <a:defRPr/>
            </a:pPr>
            <a:r>
              <a:rPr kumimoji="1" lang="ja-JP" altLang="en-US" b="1" dirty="0" smtClean="0"/>
              <a:t>（研修を実施する地域の災害の特色について報告してもらいます）</a:t>
            </a:r>
            <a:endParaRPr kumimoji="1" lang="en-US" altLang="ja-JP" b="1" dirty="0" smtClean="0"/>
          </a:p>
          <a:p>
            <a:pPr defTabSz="954480">
              <a:defRPr/>
            </a:pPr>
            <a:endParaRPr kumimoji="1" lang="en-US" altLang="ja-JP" b="1"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F30DD06D-053A-4048-A6F3-2B261F4FE62D}" type="slidenum">
              <a:rPr kumimoji="1" lang="ja-JP" altLang="en-US" smtClean="0"/>
              <a:t>2</a:t>
            </a:fld>
            <a:endParaRPr kumimoji="1" lang="ja-JP" altLang="en-US"/>
          </a:p>
        </p:txBody>
      </p:sp>
    </p:spTree>
    <p:extLst>
      <p:ext uri="{BB962C8B-B14F-4D97-AF65-F5344CB8AC3E}">
        <p14:creationId xmlns:p14="http://schemas.microsoft.com/office/powerpoint/2010/main" val="9696633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54480">
              <a:defRPr/>
            </a:pPr>
            <a:r>
              <a:rPr kumimoji="1" lang="ja-JP" altLang="en-US" b="1" dirty="0" smtClean="0"/>
              <a:t>（研修を実施する地域の防災における男女共同参画推進の取組について報告してもらいます）</a:t>
            </a:r>
            <a:endParaRPr kumimoji="1" lang="en-US" altLang="ja-JP" b="1" dirty="0" smtClean="0"/>
          </a:p>
          <a:p>
            <a:pPr defTabSz="954480">
              <a:defRPr/>
            </a:pPr>
            <a:endParaRPr kumimoji="1" lang="en-US" altLang="ja-JP" b="1"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F30DD06D-053A-4048-A6F3-2B261F4FE62D}" type="slidenum">
              <a:rPr kumimoji="1" lang="ja-JP" altLang="en-US" smtClean="0"/>
              <a:t>3</a:t>
            </a:fld>
            <a:endParaRPr kumimoji="1" lang="ja-JP" altLang="en-US"/>
          </a:p>
        </p:txBody>
      </p:sp>
    </p:spTree>
    <p:extLst>
      <p:ext uri="{BB962C8B-B14F-4D97-AF65-F5344CB8AC3E}">
        <p14:creationId xmlns:p14="http://schemas.microsoft.com/office/powerpoint/2010/main" val="16444866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1" dirty="0" smtClean="0"/>
              <a:t>セッション３（グループワーク）の進め方を説明します。</a:t>
            </a:r>
            <a:endParaRPr kumimoji="1" lang="en-US" altLang="ja-JP" b="1" dirty="0" smtClean="0"/>
          </a:p>
          <a:p>
            <a:endParaRPr kumimoji="1" lang="en-US" altLang="ja-JP" dirty="0" smtClean="0"/>
          </a:p>
          <a:p>
            <a:r>
              <a:rPr kumimoji="1" lang="ja-JP" altLang="en-US" b="1" dirty="0" smtClean="0"/>
              <a:t>ポイント</a:t>
            </a:r>
            <a:endParaRPr kumimoji="1" lang="en-US" altLang="ja-JP" b="1" dirty="0" smtClean="0"/>
          </a:p>
          <a:p>
            <a:pPr marL="178966" indent="-178966">
              <a:buFont typeface="Wingdings" panose="05000000000000000000" pitchFamily="2" charset="2"/>
              <a:buChar char="ü"/>
            </a:pPr>
            <a:r>
              <a:rPr lang="ja-JP" altLang="ja-JP" dirty="0"/>
              <a:t>自分たちの地域の「防災対策」の「課題」は何かを洗い出</a:t>
            </a:r>
            <a:r>
              <a:rPr lang="ja-JP" altLang="en-US" dirty="0"/>
              <a:t>してもらう</a:t>
            </a:r>
            <a:r>
              <a:rPr lang="ja-JP" altLang="ja-JP" dirty="0"/>
              <a:t>。（例：情報共有・情報伝達、避難訓練、避難所設営等）</a:t>
            </a:r>
          </a:p>
          <a:p>
            <a:pPr marL="178966" indent="-178966">
              <a:buFont typeface="Wingdings" panose="05000000000000000000" pitchFamily="2" charset="2"/>
              <a:buChar char="ü"/>
            </a:pPr>
            <a:r>
              <a:rPr lang="ja-JP" altLang="ja-JP" dirty="0"/>
              <a:t>男女共同参画の視点から</a:t>
            </a:r>
            <a:r>
              <a:rPr lang="ja-JP" altLang="en-US" dirty="0"/>
              <a:t>考えて、「</a:t>
            </a:r>
            <a:r>
              <a:rPr lang="ja-JP" altLang="ja-JP" dirty="0"/>
              <a:t>優先的な課題」をいくつか選定し、「行政が実行すべき解決策」を考え</a:t>
            </a:r>
            <a:r>
              <a:rPr lang="ja-JP" altLang="en-US" dirty="0"/>
              <a:t>てもらう。</a:t>
            </a:r>
            <a:endParaRPr lang="en-US" altLang="ja-JP" dirty="0"/>
          </a:p>
          <a:p>
            <a:r>
              <a:rPr lang="ja-JP" altLang="ja-JP" dirty="0"/>
              <a:t>その際に、「長期的に取り組むことと」と「すぐに取りかかれること」を分けてリストアップする。</a:t>
            </a:r>
            <a:endParaRPr lang="en-US" altLang="ja-JP" dirty="0"/>
          </a:p>
          <a:p>
            <a:r>
              <a:rPr lang="ja-JP" altLang="en-US" dirty="0"/>
              <a:t>それぞれの解決策の中で、行政機関内や地域の民間団体などと、どのような「連携」ができるかについても考えてもらう。</a:t>
            </a:r>
            <a:endParaRPr lang="ja-JP" altLang="ja-JP" dirty="0"/>
          </a:p>
          <a:p>
            <a:pPr marL="178966" indent="-178966">
              <a:buFont typeface="Wingdings" panose="05000000000000000000" pitchFamily="2" charset="2"/>
              <a:buChar char="ü"/>
            </a:pPr>
            <a:r>
              <a:rPr lang="ja-JP" altLang="en-US" dirty="0"/>
              <a:t>各グループで</a:t>
            </a:r>
            <a:r>
              <a:rPr lang="ja-JP" altLang="ja-JP" dirty="0"/>
              <a:t>話し合ったこと</a:t>
            </a:r>
            <a:r>
              <a:rPr lang="ja-JP" altLang="en-US" dirty="0"/>
              <a:t>（課題・解決策）</a:t>
            </a:r>
            <a:r>
              <a:rPr lang="ja-JP" altLang="ja-JP" dirty="0"/>
              <a:t>を発表・共有する。</a:t>
            </a:r>
            <a:endParaRPr lang="en-US" altLang="ja-JP" dirty="0"/>
          </a:p>
          <a:p>
            <a:pPr marL="178966" indent="-178966">
              <a:buFont typeface="Wingdings" panose="05000000000000000000" pitchFamily="2" charset="2"/>
              <a:buChar char="ü"/>
            </a:pPr>
            <a:r>
              <a:rPr lang="ja-JP" altLang="en-US" dirty="0"/>
              <a:t>最後に講師が参考となる事例を紹介する。</a:t>
            </a:r>
            <a:endParaRPr lang="ja-JP"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F30DD06D-053A-4048-A6F3-2B261F4FE62D}" type="slidenum">
              <a:rPr kumimoji="1" lang="ja-JP" altLang="en-US" smtClean="0"/>
              <a:t>4</a:t>
            </a:fld>
            <a:endParaRPr kumimoji="1" lang="ja-JP" altLang="en-US"/>
          </a:p>
        </p:txBody>
      </p:sp>
    </p:spTree>
    <p:extLst>
      <p:ext uri="{BB962C8B-B14F-4D97-AF65-F5344CB8AC3E}">
        <p14:creationId xmlns:p14="http://schemas.microsoft.com/office/powerpoint/2010/main" val="3137515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54480">
              <a:defRPr/>
            </a:pPr>
            <a:r>
              <a:rPr kumimoji="1" lang="ja-JP" altLang="en-US" b="1" dirty="0" smtClean="0"/>
              <a:t>（グループで話し合いをしてもらう時間に投影するスライドです）</a:t>
            </a:r>
            <a:endParaRPr kumimoji="1" lang="en-US" altLang="ja-JP" b="1" dirty="0" smtClean="0"/>
          </a:p>
          <a:p>
            <a:pPr defTabSz="954480">
              <a:defRPr/>
            </a:pPr>
            <a:endParaRPr kumimoji="1" lang="en-US" altLang="ja-JP" b="1"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F30DD06D-053A-4048-A6F3-2B261F4FE62D}" type="slidenum">
              <a:rPr kumimoji="1" lang="ja-JP" altLang="en-US" smtClean="0"/>
              <a:t>5</a:t>
            </a:fld>
            <a:endParaRPr kumimoji="1" lang="ja-JP" altLang="en-US"/>
          </a:p>
        </p:txBody>
      </p:sp>
    </p:spTree>
    <p:extLst>
      <p:ext uri="{BB962C8B-B14F-4D97-AF65-F5344CB8AC3E}">
        <p14:creationId xmlns:p14="http://schemas.microsoft.com/office/powerpoint/2010/main" val="21178380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1" dirty="0" smtClean="0">
                <a:latin typeface="Arial" charset="0"/>
              </a:rPr>
              <a:t>グループワークのまとめとして、男女共同参画の視点からの防災を実践するために何がポイントかを伝えます。</a:t>
            </a:r>
            <a:endParaRPr lang="en-US" altLang="ja-JP" b="1" dirty="0" smtClean="0">
              <a:latin typeface="Arial" charset="0"/>
            </a:endParaRPr>
          </a:p>
          <a:p>
            <a:endParaRPr lang="en-US" altLang="ja-JP" b="1" dirty="0" smtClean="0">
              <a:latin typeface="Arial" charset="0"/>
            </a:endParaRPr>
          </a:p>
          <a:p>
            <a:r>
              <a:rPr lang="ja-JP" altLang="en-US" b="1" dirty="0" smtClean="0">
                <a:latin typeface="Arial" charset="0"/>
              </a:rPr>
              <a:t>ポイント</a:t>
            </a:r>
            <a:endParaRPr lang="en-US" altLang="ja-JP" b="1" dirty="0" smtClean="0">
              <a:latin typeface="Arial" charset="0"/>
            </a:endParaRPr>
          </a:p>
          <a:p>
            <a:pPr marL="178966" indent="-178966">
              <a:buFont typeface="Wingdings" charset="2"/>
              <a:buChar char="ü"/>
            </a:pPr>
            <a:r>
              <a:rPr lang="ja-JP" altLang="en-US" dirty="0" smtClean="0"/>
              <a:t>地方防災会議等、防災に係る意思決定過程の場に女性の参画を拡大することが必要</a:t>
            </a:r>
            <a:endParaRPr lang="en-US" altLang="ja-JP" dirty="0" smtClean="0"/>
          </a:p>
          <a:p>
            <a:pPr marL="178966" indent="-178966">
              <a:buFont typeface="Wingdings" charset="2"/>
              <a:buChar char="ü"/>
            </a:pPr>
            <a:r>
              <a:rPr lang="ja-JP" altLang="en-US" dirty="0" smtClean="0"/>
              <a:t>地域防災計画や地区防災計画、避難所の運営マニュアル等に、男女共同参画の視点を反映させることが必要</a:t>
            </a:r>
            <a:endParaRPr lang="en-US" altLang="ja-JP" dirty="0" smtClean="0"/>
          </a:p>
          <a:p>
            <a:pPr marL="178966" indent="-178966">
              <a:buFont typeface="Wingdings" charset="2"/>
              <a:buChar char="ü"/>
            </a:pPr>
            <a:r>
              <a:rPr lang="ja-JP" altLang="en-US" dirty="0" smtClean="0"/>
              <a:t>地域で女性の防災リーダーを育成し、育成されたリーダーが活躍できる機会を設けることが必要</a:t>
            </a:r>
            <a:endParaRPr lang="en-US" altLang="ja-JP" dirty="0" smtClean="0"/>
          </a:p>
          <a:p>
            <a:pPr marL="178966" indent="-178966">
              <a:buFont typeface="Wingdings" charset="2"/>
              <a:buChar char="ü"/>
            </a:pPr>
            <a:r>
              <a:rPr lang="ja-JP" altLang="en-US" dirty="0" smtClean="0"/>
              <a:t>防災に関する学習会や防災訓練等を開催するに当たっては、女性が参加しやすい工夫をすることが必要</a:t>
            </a:r>
            <a:endParaRPr lang="en-US" altLang="ja-JP" dirty="0" smtClean="0"/>
          </a:p>
          <a:p>
            <a:endParaRPr lang="en-US" altLang="ja-JP" dirty="0" smtClean="0"/>
          </a:p>
          <a:p>
            <a:r>
              <a:rPr lang="ja-JP" altLang="en-US" dirty="0" smtClean="0"/>
              <a:t>⇒事例集を活用して具体的な取組方法を紹介する   </a:t>
            </a:r>
            <a:endParaRPr lang="ja-JP" altLang="ja-JP" b="1" dirty="0" smtClean="0">
              <a:latin typeface="Arial" charset="0"/>
            </a:endParaRPr>
          </a:p>
          <a:p>
            <a:pPr defTabSz="954480">
              <a:defRPr/>
            </a:pPr>
            <a:endParaRPr kumimoji="1" lang="en-US" altLang="ja-JP" b="1"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F30DD06D-053A-4048-A6F3-2B261F4FE62D}" type="slidenum">
              <a:rPr kumimoji="1" lang="ja-JP" altLang="en-US" smtClean="0"/>
              <a:t>6</a:t>
            </a:fld>
            <a:endParaRPr kumimoji="1" lang="ja-JP" altLang="en-US"/>
          </a:p>
        </p:txBody>
      </p:sp>
    </p:spTree>
    <p:extLst>
      <p:ext uri="{BB962C8B-B14F-4D97-AF65-F5344CB8AC3E}">
        <p14:creationId xmlns:p14="http://schemas.microsoft.com/office/powerpoint/2010/main" val="41540471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30DD06D-053A-4048-A6F3-2B261F4FE62D}" type="slidenum">
              <a:rPr kumimoji="1" lang="ja-JP" altLang="en-US" smtClean="0"/>
              <a:t>7</a:t>
            </a:fld>
            <a:endParaRPr kumimoji="1" lang="ja-JP" altLang="en-US"/>
          </a:p>
        </p:txBody>
      </p:sp>
    </p:spTree>
    <p:extLst>
      <p:ext uri="{BB962C8B-B14F-4D97-AF65-F5344CB8AC3E}">
        <p14:creationId xmlns:p14="http://schemas.microsoft.com/office/powerpoint/2010/main" val="30229764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0" u="none" dirty="0" smtClean="0">
                <a:latin typeface="+mn-ea"/>
                <a:ea typeface="+mn-ea"/>
              </a:rPr>
              <a:t>市の防災対策に男女共同参画の視点を導入するための工夫・取組についての事例です。</a:t>
            </a:r>
            <a:endParaRPr kumimoji="1" lang="en-US" altLang="ja-JP" b="0" u="none" dirty="0" smtClean="0">
              <a:latin typeface="+mn-ea"/>
              <a:ea typeface="+mn-ea"/>
            </a:endParaRPr>
          </a:p>
          <a:p>
            <a:r>
              <a:rPr kumimoji="1" lang="ja-JP" altLang="en-US" b="0" u="none" dirty="0" smtClean="0">
                <a:latin typeface="+mn-ea"/>
                <a:ea typeface="+mn-ea"/>
              </a:rPr>
              <a:t>静岡県三島市では、地域防災計画や避難所運営マニュアル等の検討に当たり、市長が女性の地域住民から幅広く意見を聞き、市の防災対策に反映させていきました。</a:t>
            </a:r>
            <a:endParaRPr kumimoji="1" lang="en-US" altLang="ja-JP" b="0" u="none" dirty="0" smtClean="0">
              <a:latin typeface="+mn-ea"/>
              <a:ea typeface="+mn-ea"/>
            </a:endParaRPr>
          </a:p>
          <a:p>
            <a:r>
              <a:rPr kumimoji="1" lang="ja-JP" altLang="en-US" b="0" u="none" dirty="0" smtClean="0">
                <a:latin typeface="+mn-ea"/>
                <a:ea typeface="+mn-ea"/>
              </a:rPr>
              <a:t>まず、取組の概要を説明します。</a:t>
            </a:r>
            <a:endParaRPr kumimoji="1" lang="en-US" altLang="ja-JP" b="0" u="none" dirty="0" smtClean="0">
              <a:latin typeface="+mn-ea"/>
              <a:ea typeface="+mn-ea"/>
            </a:endParaRPr>
          </a:p>
          <a:p>
            <a:r>
              <a:rPr kumimoji="1" lang="en-US" altLang="ja-JP" b="0" u="none" dirty="0" smtClean="0">
                <a:latin typeface="+mn-ea"/>
                <a:ea typeface="+mn-ea"/>
              </a:rPr>
              <a:t>【</a:t>
            </a:r>
            <a:r>
              <a:rPr kumimoji="1" lang="ja-JP" altLang="en-US" b="0" u="none" dirty="0" smtClean="0">
                <a:latin typeface="+mn-ea"/>
                <a:ea typeface="+mn-ea"/>
              </a:rPr>
              <a:t>ポイント</a:t>
            </a:r>
            <a:r>
              <a:rPr kumimoji="1" lang="en-US" altLang="ja-JP" b="0" u="none" dirty="0" smtClean="0">
                <a:latin typeface="+mn-ea"/>
                <a:ea typeface="+mn-ea"/>
              </a:rPr>
              <a:t>】</a:t>
            </a:r>
          </a:p>
          <a:p>
            <a:pPr marL="238620" indent="-238620">
              <a:buFont typeface="+mj-ea"/>
              <a:buAutoNum type="circleNumDbPlain"/>
            </a:pPr>
            <a:r>
              <a:rPr kumimoji="1" lang="ja-JP" altLang="en-US" b="0" u="none" dirty="0" smtClean="0">
                <a:latin typeface="+mn-ea"/>
                <a:ea typeface="+mn-ea"/>
              </a:rPr>
              <a:t>意見交換会での意見を踏まえ避難所運営マニュアルを作成。プライバシーに配慮し、女性専用スペース等を全ての避難所に設置するとともに、配慮事項をチェックリストにする等、女性の視点を踏まえたものとしました。</a:t>
            </a:r>
            <a:endParaRPr kumimoji="1" lang="en-US" altLang="ja-JP" b="0" u="none" dirty="0" smtClean="0">
              <a:latin typeface="+mn-ea"/>
              <a:ea typeface="+mn-ea"/>
            </a:endParaRPr>
          </a:p>
          <a:p>
            <a:pPr marL="238620" indent="-238620">
              <a:buFont typeface="+mj-ea"/>
              <a:buAutoNum type="circleNumDbPlain"/>
            </a:pPr>
            <a:r>
              <a:rPr kumimoji="1" lang="ja-JP" altLang="en-US" b="0" u="none" dirty="0" smtClean="0">
                <a:latin typeface="+mn-ea"/>
                <a:ea typeface="+mn-ea"/>
              </a:rPr>
              <a:t>避難所用品の整備に当たっては、誰でもわかりやすく見やすいピクトグラムを活用する等、実際に使用する者の目線に立って取組を進めました。</a:t>
            </a:r>
            <a:endParaRPr kumimoji="1" lang="en-US" altLang="ja-JP" b="0" u="none" dirty="0" smtClean="0">
              <a:latin typeface="+mn-ea"/>
              <a:ea typeface="+mn-ea"/>
            </a:endParaRPr>
          </a:p>
          <a:p>
            <a:pPr marL="238620" indent="-238620">
              <a:buFont typeface="+mj-ea"/>
              <a:buAutoNum type="circleNumDbPlain"/>
            </a:pPr>
            <a:r>
              <a:rPr kumimoji="1" lang="ja-JP" altLang="en-US" b="0" u="none" dirty="0" smtClean="0">
                <a:latin typeface="+mn-ea"/>
                <a:ea typeface="+mn-ea"/>
              </a:rPr>
              <a:t>また、小さい子供を抱えた女性が一般の防災啓発講座に参加できない状況に配慮し、託児を完備した母親向け講座を実施しています。</a:t>
            </a:r>
            <a:endParaRPr kumimoji="1" lang="en-US" altLang="ja-JP" b="0" u="none" dirty="0" smtClean="0">
              <a:latin typeface="+mn-ea"/>
              <a:ea typeface="+mn-ea"/>
            </a:endParaRPr>
          </a:p>
          <a:p>
            <a:endParaRPr kumimoji="1" lang="en-US" altLang="ja-JP" b="0" u="none" dirty="0" smtClean="0">
              <a:latin typeface="+mn-ea"/>
              <a:ea typeface="+mn-ea"/>
            </a:endParaRPr>
          </a:p>
          <a:p>
            <a:r>
              <a:rPr kumimoji="1" lang="ja-JP" altLang="en-US" b="0" u="none" dirty="0" smtClean="0">
                <a:latin typeface="+mn-ea"/>
                <a:ea typeface="+mn-ea"/>
              </a:rPr>
              <a:t>（</a:t>
            </a:r>
            <a:r>
              <a:rPr lang="ja-JP" altLang="en-US" b="0" u="none" dirty="0">
                <a:latin typeface="+mn-ea"/>
                <a:cs typeface="メイリオ"/>
              </a:rPr>
              <a:t>「ママが楽しく学ぶ防災講座」の他に、「女性まちづくり講座」も開催し、そこでも数回防災のテーマを扱っている</a:t>
            </a:r>
            <a:r>
              <a:rPr kumimoji="1" lang="ja-JP" altLang="en-US" b="0" u="none" dirty="0" smtClean="0">
                <a:latin typeface="+mn-ea"/>
                <a:ea typeface="+mn-ea"/>
              </a:rPr>
              <a:t>）</a:t>
            </a:r>
            <a:endParaRPr kumimoji="1" lang="en-US" altLang="ja-JP" b="0" u="none" dirty="0" smtClean="0">
              <a:latin typeface="+mn-ea"/>
              <a:ea typeface="+mn-ea"/>
            </a:endParaRPr>
          </a:p>
        </p:txBody>
      </p:sp>
      <p:sp>
        <p:nvSpPr>
          <p:cNvPr id="4" name="スライド番号プレースホルダー 3"/>
          <p:cNvSpPr>
            <a:spLocks noGrp="1"/>
          </p:cNvSpPr>
          <p:nvPr>
            <p:ph type="sldNum" sz="quarter" idx="10"/>
          </p:nvPr>
        </p:nvSpPr>
        <p:spPr/>
        <p:txBody>
          <a:bodyPr/>
          <a:lstStyle/>
          <a:p>
            <a:fld id="{FBFDA0B4-827D-FF4B-AC12-B2E988361E37}" type="slidenum">
              <a:rPr kumimoji="1" lang="ja-JP" altLang="en-US" smtClean="0"/>
              <a:t>8</a:t>
            </a:fld>
            <a:endParaRPr kumimoji="1" lang="ja-JP" altLang="en-US"/>
          </a:p>
        </p:txBody>
      </p:sp>
    </p:spTree>
    <p:extLst>
      <p:ext uri="{BB962C8B-B14F-4D97-AF65-F5344CB8AC3E}">
        <p14:creationId xmlns:p14="http://schemas.microsoft.com/office/powerpoint/2010/main" val="40216728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100" dirty="0">
                <a:latin typeface="ＭＳ Ｐゴシック" panose="020B0600070205080204" pitchFamily="50" charset="-128"/>
                <a:ea typeface="ＭＳ Ｐゴシック" panose="020B0600070205080204" pitchFamily="50" charset="-128"/>
                <a:cs typeface="メイリオ"/>
              </a:rPr>
              <a:t>取組に至った経緯を説明します。</a:t>
            </a:r>
            <a:endParaRPr lang="en-US" altLang="ja-JP" sz="1100" dirty="0">
              <a:latin typeface="ＭＳ Ｐゴシック" panose="020B0600070205080204" pitchFamily="50" charset="-128"/>
              <a:ea typeface="ＭＳ Ｐゴシック" panose="020B0600070205080204" pitchFamily="50" charset="-128"/>
              <a:cs typeface="メイリオ"/>
            </a:endParaRPr>
          </a:p>
          <a:p>
            <a:r>
              <a:rPr lang="en-US" altLang="ja-JP" sz="1100" dirty="0">
                <a:latin typeface="ＭＳ Ｐゴシック" panose="020B0600070205080204" pitchFamily="50" charset="-128"/>
                <a:ea typeface="ＭＳ Ｐゴシック" panose="020B0600070205080204" pitchFamily="50" charset="-128"/>
                <a:cs typeface="メイリオ"/>
              </a:rPr>
              <a:t>【</a:t>
            </a:r>
            <a:r>
              <a:rPr lang="ja-JP" altLang="en-US" sz="1100" dirty="0">
                <a:latin typeface="ＭＳ Ｐゴシック" panose="020B0600070205080204" pitchFamily="50" charset="-128"/>
                <a:ea typeface="ＭＳ Ｐゴシック" panose="020B0600070205080204" pitchFamily="50" charset="-128"/>
                <a:cs typeface="メイリオ"/>
              </a:rPr>
              <a:t>ポイント</a:t>
            </a:r>
            <a:r>
              <a:rPr lang="en-US" altLang="ja-JP" sz="1100" dirty="0">
                <a:latin typeface="ＭＳ Ｐゴシック" panose="020B0600070205080204" pitchFamily="50" charset="-128"/>
                <a:ea typeface="ＭＳ Ｐゴシック" panose="020B0600070205080204" pitchFamily="50" charset="-128"/>
                <a:cs typeface="メイリオ"/>
              </a:rPr>
              <a:t>】</a:t>
            </a:r>
          </a:p>
          <a:p>
            <a:pPr marL="178966" indent="-178966">
              <a:buFont typeface="Wingdings" panose="05000000000000000000" pitchFamily="2" charset="2"/>
              <a:buChar char="ü"/>
            </a:pPr>
            <a:r>
              <a:rPr lang="ja-JP" altLang="en-US" sz="1100" dirty="0">
                <a:latin typeface="ＭＳ Ｐゴシック" panose="020B0600070205080204" pitchFamily="50" charset="-128"/>
                <a:ea typeface="ＭＳ Ｐゴシック" panose="020B0600070205080204" pitchFamily="50" charset="-128"/>
                <a:cs typeface="メイリオ"/>
              </a:rPr>
              <a:t>東日本大震災を契機に、被災地で男女共同参画の視点からの課題が生じたことに着目し、当時危機管理担当課に女性職員はいなかったものの、市の防災対策に男女共同参画の視点を入れることの重要性を認識。</a:t>
            </a:r>
            <a:endParaRPr lang="en-US" altLang="ja-JP" sz="1100" dirty="0">
              <a:latin typeface="ＭＳ Ｐゴシック" panose="020B0600070205080204" pitchFamily="50" charset="-128"/>
              <a:ea typeface="ＭＳ Ｐゴシック" panose="020B0600070205080204" pitchFamily="50" charset="-128"/>
              <a:cs typeface="メイリオ"/>
            </a:endParaRPr>
          </a:p>
          <a:p>
            <a:pPr marL="178966" indent="-178966">
              <a:buFont typeface="Wingdings" panose="05000000000000000000" pitchFamily="2" charset="2"/>
              <a:buChar char="ü"/>
            </a:pPr>
            <a:r>
              <a:rPr lang="ja-JP" altLang="en-US" sz="1100" dirty="0">
                <a:latin typeface="ＭＳ Ｐゴシック" panose="020B0600070205080204" pitchFamily="50" charset="-128"/>
                <a:ea typeface="ＭＳ Ｐゴシック" panose="020B0600070205080204" pitchFamily="50" charset="-128"/>
                <a:cs typeface="メイリオ"/>
              </a:rPr>
              <a:t>実際に女性の意見を幅広く聞くため、庁内関係課や女性団体と連携しながら意見交換会に参加してくれる女性を選出しています。</a:t>
            </a:r>
            <a:endParaRPr lang="en-US" altLang="ja-JP" sz="1100" dirty="0">
              <a:latin typeface="ＭＳ Ｐゴシック" panose="020B0600070205080204" pitchFamily="50" charset="-128"/>
              <a:ea typeface="ＭＳ Ｐゴシック" panose="020B0600070205080204" pitchFamily="50" charset="-128"/>
              <a:cs typeface="メイリオ"/>
            </a:endParaRPr>
          </a:p>
          <a:p>
            <a:pPr marL="178966" indent="-178966">
              <a:buFont typeface="Wingdings" panose="05000000000000000000" pitchFamily="2" charset="2"/>
              <a:buChar char="ü"/>
            </a:pPr>
            <a:r>
              <a:rPr lang="ja-JP" altLang="en-US" sz="1100" dirty="0">
                <a:latin typeface="ＭＳ Ｐゴシック" panose="020B0600070205080204" pitchFamily="50" charset="-128"/>
                <a:ea typeface="ＭＳ Ｐゴシック" panose="020B0600070205080204" pitchFamily="50" charset="-128"/>
                <a:cs typeface="メイリオ"/>
              </a:rPr>
              <a:t>意見交換会で得られた意見は可能な限り対応することとしています。危機管理担当課が女性専用スペースの設置等を決めたところ、ピクトグラムによるわかりやすい表示が必要との追加意見を踏まえてすぐに対応する等、女性の視点を反映させた防災対策を行うことが可能となりました</a:t>
            </a:r>
            <a:r>
              <a:rPr lang="ja-JP" altLang="en-US" sz="1100" dirty="0" smtClean="0">
                <a:latin typeface="ＭＳ Ｐゴシック" panose="020B0600070205080204" pitchFamily="50" charset="-128"/>
                <a:ea typeface="ＭＳ Ｐゴシック" panose="020B0600070205080204" pitchFamily="50" charset="-128"/>
                <a:cs typeface="メイリオ"/>
              </a:rPr>
              <a:t>。</a:t>
            </a:r>
            <a:endParaRPr lang="en-US" altLang="ja-JP" sz="1100" dirty="0">
              <a:latin typeface="ＭＳ Ｐゴシック" panose="020B0600070205080204" pitchFamily="50" charset="-128"/>
              <a:ea typeface="ＭＳ Ｐゴシック" panose="020B0600070205080204" pitchFamily="50" charset="-128"/>
              <a:cs typeface="メイリオ"/>
            </a:endParaRPr>
          </a:p>
          <a:p>
            <a:r>
              <a:rPr lang="en-US" altLang="ja-JP" sz="1100" dirty="0">
                <a:latin typeface="ＭＳ Ｐゴシック" panose="020B0600070205080204" pitchFamily="50" charset="-128"/>
                <a:ea typeface="ＭＳ Ｐゴシック" panose="020B0600070205080204" pitchFamily="50" charset="-128"/>
                <a:cs typeface="メイリオ"/>
              </a:rPr>
              <a:t>【</a:t>
            </a:r>
            <a:r>
              <a:rPr lang="ja-JP" altLang="en-US" sz="1100" dirty="0">
                <a:latin typeface="ＭＳ Ｐゴシック" panose="020B0600070205080204" pitchFamily="50" charset="-128"/>
                <a:ea typeface="ＭＳ Ｐゴシック" panose="020B0600070205080204" pitchFamily="50" charset="-128"/>
                <a:cs typeface="メイリオ"/>
              </a:rPr>
              <a:t>補足</a:t>
            </a:r>
            <a:r>
              <a:rPr lang="en-US" altLang="ja-JP" sz="1100" dirty="0">
                <a:latin typeface="ＭＳ Ｐゴシック" panose="020B0600070205080204" pitchFamily="50" charset="-128"/>
                <a:ea typeface="ＭＳ Ｐゴシック" panose="020B0600070205080204" pitchFamily="50" charset="-128"/>
                <a:cs typeface="メイリオ"/>
              </a:rPr>
              <a:t>】</a:t>
            </a:r>
          </a:p>
          <a:p>
            <a:pPr marL="178937" indent="-178937">
              <a:buFont typeface="Wingdings" charset="2"/>
              <a:buChar char="²"/>
            </a:pPr>
            <a:r>
              <a:rPr lang="ja-JP" altLang="en-US" sz="1100" dirty="0">
                <a:latin typeface="ＭＳ Ｐゴシック" panose="020B0600070205080204" pitchFamily="50" charset="-128"/>
                <a:ea typeface="ＭＳ Ｐゴシック" panose="020B0600070205080204" pitchFamily="50" charset="-128"/>
                <a:cs typeface="メイリオ"/>
              </a:rPr>
              <a:t>危機管理課が連携した庁内関係課は、政策企画課等女性の活躍に関連する複数の課及び子育て支援課。</a:t>
            </a:r>
            <a:endParaRPr lang="en-US" altLang="ja-JP" sz="1100" dirty="0">
              <a:latin typeface="ＭＳ Ｐゴシック" panose="020B0600070205080204" pitchFamily="50" charset="-128"/>
              <a:ea typeface="ＭＳ Ｐゴシック" panose="020B0600070205080204" pitchFamily="50" charset="-128"/>
              <a:cs typeface="メイリオ"/>
            </a:endParaRPr>
          </a:p>
          <a:p>
            <a:pPr marL="178937" indent="-178937">
              <a:buFont typeface="Wingdings" charset="2"/>
              <a:buChar char="²"/>
            </a:pPr>
            <a:r>
              <a:rPr lang="ja-JP" altLang="en-US" sz="1100" dirty="0">
                <a:latin typeface="ＭＳ Ｐゴシック" panose="020B0600070205080204" pitchFamily="50" charset="-128"/>
                <a:ea typeface="ＭＳ Ｐゴシック" panose="020B0600070205080204" pitchFamily="50" charset="-128"/>
                <a:cs typeface="メイリオ"/>
              </a:rPr>
              <a:t>「女性の視点での意見交換会」では以下の多様なバックグラウンドを持った女性達が参加。</a:t>
            </a:r>
            <a:endParaRPr lang="en-US" altLang="ja-JP" sz="1100" dirty="0">
              <a:latin typeface="ＭＳ Ｐゴシック" panose="020B0600070205080204" pitchFamily="50" charset="-128"/>
              <a:ea typeface="ＭＳ Ｐゴシック" panose="020B0600070205080204" pitchFamily="50" charset="-128"/>
              <a:cs typeface="メイリオ"/>
            </a:endParaRPr>
          </a:p>
          <a:p>
            <a:pPr defTabSz="477163">
              <a:defRPr/>
            </a:pPr>
            <a:r>
              <a:rPr lang="ja-JP" altLang="en-US" sz="1100" dirty="0">
                <a:latin typeface="ＭＳ Ｐゴシック" panose="020B0600070205080204" pitchFamily="50" charset="-128"/>
                <a:ea typeface="ＭＳ Ｐゴシック" panose="020B0600070205080204" pitchFamily="50" charset="-128"/>
                <a:cs typeface="メイリオ"/>
              </a:rPr>
              <a:t>第１回　</a:t>
            </a:r>
            <a:r>
              <a:rPr lang="ja-JP" altLang="ja-JP" sz="1100" dirty="0">
                <a:latin typeface="ＭＳ Ｐゴシック" panose="020B0600070205080204" pitchFamily="50" charset="-128"/>
                <a:ea typeface="ＭＳ Ｐゴシック" panose="020B0600070205080204" pitchFamily="50" charset="-128"/>
                <a:cs typeface="メイリオ"/>
              </a:rPr>
              <a:t>参加者：女性</a:t>
            </a:r>
            <a:r>
              <a:rPr lang="en-US" altLang="ja-JP" sz="1100" dirty="0">
                <a:latin typeface="ＭＳ Ｐゴシック" panose="020B0600070205080204" pitchFamily="50" charset="-128"/>
                <a:ea typeface="ＭＳ Ｐゴシック" panose="020B0600070205080204" pitchFamily="50" charset="-128"/>
                <a:cs typeface="メイリオ"/>
              </a:rPr>
              <a:t>16</a:t>
            </a:r>
            <a:r>
              <a:rPr lang="ja-JP" altLang="ja-JP" sz="1100" dirty="0">
                <a:latin typeface="ＭＳ Ｐゴシック" panose="020B0600070205080204" pitchFamily="50" charset="-128"/>
                <a:ea typeface="ＭＳ Ｐゴシック" panose="020B0600070205080204" pitchFamily="50" charset="-128"/>
                <a:cs typeface="メイリオ"/>
              </a:rPr>
              <a:t>名（自治会長、自治会婦人部、</a:t>
            </a:r>
            <a:r>
              <a:rPr lang="ja-JP" altLang="en-US" sz="1100" dirty="0">
                <a:latin typeface="ＭＳ Ｐゴシック" panose="020B0600070205080204" pitchFamily="50" charset="-128"/>
                <a:ea typeface="ＭＳ Ｐゴシック" panose="020B0600070205080204" pitchFamily="50" charset="-128"/>
                <a:cs typeface="メイリオ"/>
              </a:rPr>
              <a:t>女性</a:t>
            </a:r>
            <a:r>
              <a:rPr lang="ja-JP" altLang="ja-JP" sz="1100" dirty="0">
                <a:latin typeface="ＭＳ Ｐゴシック" panose="020B0600070205080204" pitchFamily="50" charset="-128"/>
                <a:ea typeface="ＭＳ Ｐゴシック" panose="020B0600070205080204" pitchFamily="50" charset="-128"/>
                <a:cs typeface="メイリオ"/>
              </a:rPr>
              <a:t>まちづくり講座受講生、女性懇話会役員 、防災指導員、学校ＰＴＡ役員、きずな</a:t>
            </a:r>
            <a:r>
              <a:rPr lang="ja-JP" altLang="en-US" sz="1100" dirty="0">
                <a:latin typeface="ＭＳ Ｐゴシック" panose="020B0600070205080204" pitchFamily="50" charset="-128"/>
                <a:ea typeface="ＭＳ Ｐゴシック" panose="020B0600070205080204" pitchFamily="50" charset="-128"/>
                <a:cs typeface="メイリオ"/>
              </a:rPr>
              <a:t>づくり</a:t>
            </a:r>
            <a:r>
              <a:rPr lang="ja-JP" altLang="ja-JP" sz="1100" dirty="0">
                <a:latin typeface="ＭＳ Ｐゴシック" panose="020B0600070205080204" pitchFamily="50" charset="-128"/>
                <a:ea typeface="ＭＳ Ｐゴシック" panose="020B0600070205080204" pitchFamily="50" charset="-128"/>
                <a:cs typeface="メイリオ"/>
              </a:rPr>
              <a:t>トーク参加者、女性消防団員、市避難所担当職員）</a:t>
            </a:r>
            <a:endParaRPr lang="en-US" altLang="ja-JP" sz="1100" dirty="0">
              <a:latin typeface="ＭＳ Ｐゴシック" panose="020B0600070205080204" pitchFamily="50" charset="-128"/>
              <a:ea typeface="ＭＳ Ｐゴシック" panose="020B0600070205080204" pitchFamily="50" charset="-128"/>
              <a:cs typeface="メイリオ"/>
            </a:endParaRPr>
          </a:p>
          <a:p>
            <a:pPr defTabSz="477163">
              <a:defRPr/>
            </a:pPr>
            <a:r>
              <a:rPr lang="ja-JP" altLang="en-US" sz="1100" dirty="0">
                <a:latin typeface="ＭＳ Ｐゴシック" panose="020B0600070205080204" pitchFamily="50" charset="-128"/>
                <a:ea typeface="ＭＳ Ｐゴシック" panose="020B0600070205080204" pitchFamily="50" charset="-128"/>
                <a:cs typeface="メイリオ"/>
              </a:rPr>
              <a:t>第２回　参加者</a:t>
            </a:r>
            <a:r>
              <a:rPr lang="ja-JP" altLang="ja-JP" sz="1100" dirty="0">
                <a:latin typeface="ＭＳ Ｐゴシック" panose="020B0600070205080204" pitchFamily="50" charset="-128"/>
                <a:ea typeface="ＭＳ Ｐゴシック" panose="020B0600070205080204" pitchFamily="50" charset="-128"/>
                <a:cs typeface="メイリオ"/>
              </a:rPr>
              <a:t>：女性</a:t>
            </a:r>
            <a:r>
              <a:rPr lang="en-US" altLang="ja-JP" sz="1100" dirty="0">
                <a:latin typeface="ＭＳ Ｐゴシック" panose="020B0600070205080204" pitchFamily="50" charset="-128"/>
                <a:ea typeface="ＭＳ Ｐゴシック" panose="020B0600070205080204" pitchFamily="50" charset="-128"/>
                <a:cs typeface="メイリオ"/>
              </a:rPr>
              <a:t>18</a:t>
            </a:r>
            <a:r>
              <a:rPr lang="ja-JP" altLang="ja-JP" sz="1100" dirty="0">
                <a:latin typeface="ＭＳ Ｐゴシック" panose="020B0600070205080204" pitchFamily="50" charset="-128"/>
                <a:ea typeface="ＭＳ Ｐゴシック" panose="020B0600070205080204" pitchFamily="50" charset="-128"/>
                <a:cs typeface="メイリオ"/>
              </a:rPr>
              <a:t>名（防災指導員、女性消防団員、女性まちづくり講座受講生、女性懇話会</a:t>
            </a:r>
            <a:r>
              <a:rPr lang="ja-JP" altLang="en-US" sz="1100" dirty="0">
                <a:latin typeface="ＭＳ Ｐゴシック" panose="020B0600070205080204" pitchFamily="50" charset="-128"/>
                <a:ea typeface="ＭＳ Ｐゴシック" panose="020B0600070205080204" pitchFamily="50" charset="-128"/>
                <a:cs typeface="メイリオ"/>
              </a:rPr>
              <a:t>委員</a:t>
            </a:r>
            <a:r>
              <a:rPr lang="ja-JP" altLang="ja-JP" sz="1100" dirty="0">
                <a:latin typeface="ＭＳ Ｐゴシック" panose="020B0600070205080204" pitchFamily="50" charset="-128"/>
                <a:ea typeface="ＭＳ Ｐゴシック" panose="020B0600070205080204" pitchFamily="50" charset="-128"/>
                <a:cs typeface="メイリオ"/>
              </a:rPr>
              <a:t>、自治会</a:t>
            </a:r>
            <a:r>
              <a:rPr lang="ja-JP" altLang="en-US" sz="1100" dirty="0">
                <a:latin typeface="ＭＳ Ｐゴシック" panose="020B0600070205080204" pitchFamily="50" charset="-128"/>
                <a:ea typeface="ＭＳ Ｐゴシック" panose="020B0600070205080204" pitchFamily="50" charset="-128"/>
                <a:cs typeface="メイリオ"/>
              </a:rPr>
              <a:t>長</a:t>
            </a:r>
            <a:r>
              <a:rPr lang="ja-JP" altLang="ja-JP" sz="1100" dirty="0">
                <a:latin typeface="ＭＳ Ｐゴシック" panose="020B0600070205080204" pitchFamily="50" charset="-128"/>
                <a:ea typeface="ＭＳ Ｐゴシック" panose="020B0600070205080204" pitchFamily="50" charset="-128"/>
                <a:cs typeface="メイリオ"/>
              </a:rPr>
              <a:t>、市避難所担当職員ほか）</a:t>
            </a:r>
          </a:p>
          <a:p>
            <a:pPr defTabSz="477163">
              <a:defRPr/>
            </a:pPr>
            <a:r>
              <a:rPr lang="ja-JP" altLang="en-US" sz="1100" dirty="0">
                <a:latin typeface="ＭＳ Ｐゴシック" panose="020B0600070205080204" pitchFamily="50" charset="-128"/>
                <a:ea typeface="ＭＳ Ｐゴシック" panose="020B0600070205080204" pitchFamily="50" charset="-128"/>
                <a:cs typeface="メイリオ"/>
              </a:rPr>
              <a:t>第３回　参加者：女性</a:t>
            </a:r>
            <a:r>
              <a:rPr lang="en-US" altLang="ja-JP" sz="1100" dirty="0">
                <a:latin typeface="ＭＳ Ｐゴシック" panose="020B0600070205080204" pitchFamily="50" charset="-128"/>
                <a:ea typeface="ＭＳ Ｐゴシック" panose="020B0600070205080204" pitchFamily="50" charset="-128"/>
                <a:cs typeface="メイリオ"/>
              </a:rPr>
              <a:t>15</a:t>
            </a:r>
            <a:r>
              <a:rPr lang="ja-JP" altLang="ja-JP" sz="1100" dirty="0">
                <a:latin typeface="ＭＳ Ｐゴシック" panose="020B0600070205080204" pitchFamily="50" charset="-128"/>
                <a:ea typeface="ＭＳ Ｐゴシック" panose="020B0600070205080204" pitchFamily="50" charset="-128"/>
                <a:cs typeface="メイリオ"/>
              </a:rPr>
              <a:t>名（自治会</a:t>
            </a:r>
            <a:r>
              <a:rPr lang="ja-JP" altLang="en-US" sz="1100" dirty="0">
                <a:latin typeface="ＭＳ Ｐゴシック" panose="020B0600070205080204" pitchFamily="50" charset="-128"/>
                <a:ea typeface="ＭＳ Ｐゴシック" panose="020B0600070205080204" pitchFamily="50" charset="-128"/>
                <a:cs typeface="メイリオ"/>
              </a:rPr>
              <a:t>長</a:t>
            </a:r>
            <a:r>
              <a:rPr lang="ja-JP" altLang="ja-JP" sz="1100" dirty="0">
                <a:latin typeface="ＭＳ Ｐゴシック" panose="020B0600070205080204" pitchFamily="50" charset="-128"/>
                <a:ea typeface="ＭＳ Ｐゴシック" panose="020B0600070205080204" pitchFamily="50" charset="-128"/>
                <a:cs typeface="メイリオ"/>
              </a:rPr>
              <a:t>、防災指導員、女性消防団員、東北復興イベント主催者、女性まちづくり講座修了生、防災力アップ！人材育成講座受講生、ママとね、順天堂大学保健看護学部学生、日本大学国際関係学部学生）</a:t>
            </a:r>
            <a:endParaRPr lang="en-US" altLang="ja-JP" sz="1100" dirty="0">
              <a:latin typeface="ＭＳ Ｐゴシック" panose="020B0600070205080204" pitchFamily="50" charset="-128"/>
              <a:ea typeface="ＭＳ Ｐゴシック" panose="020B0600070205080204" pitchFamily="50" charset="-128"/>
              <a:cs typeface="メイリオ"/>
            </a:endParaRPr>
          </a:p>
          <a:p>
            <a:pPr defTabSz="477163">
              <a:defRPr/>
            </a:pPr>
            <a:endParaRPr lang="ja-JP" altLang="ja-JP" sz="1200" dirty="0">
              <a:latin typeface="ＭＳ Ｐゴシック" panose="020B0600070205080204" pitchFamily="50" charset="-128"/>
              <a:ea typeface="ＭＳ Ｐゴシック" panose="020B0600070205080204" pitchFamily="50" charset="-128"/>
              <a:cs typeface="メイリオ"/>
            </a:endParaRPr>
          </a:p>
        </p:txBody>
      </p:sp>
      <p:sp>
        <p:nvSpPr>
          <p:cNvPr id="4" name="スライド番号プレースホルダー 3"/>
          <p:cNvSpPr>
            <a:spLocks noGrp="1"/>
          </p:cNvSpPr>
          <p:nvPr>
            <p:ph type="sldNum" sz="quarter" idx="10"/>
          </p:nvPr>
        </p:nvSpPr>
        <p:spPr/>
        <p:txBody>
          <a:bodyPr/>
          <a:lstStyle/>
          <a:p>
            <a:fld id="{FBFDA0B4-827D-FF4B-AC12-B2E988361E37}" type="slidenum">
              <a:rPr kumimoji="1" lang="ja-JP" altLang="en-US" smtClean="0"/>
              <a:t>9</a:t>
            </a:fld>
            <a:endParaRPr kumimoji="1" lang="ja-JP" altLang="en-US"/>
          </a:p>
        </p:txBody>
      </p:sp>
    </p:spTree>
    <p:extLst>
      <p:ext uri="{BB962C8B-B14F-4D97-AF65-F5344CB8AC3E}">
        <p14:creationId xmlns:p14="http://schemas.microsoft.com/office/powerpoint/2010/main" val="17251023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2D9FA3B-C185-4F4F-8819-8EC1E10AD333}" type="datetimeFigureOut">
              <a:rPr kumimoji="1" lang="ja-JP" altLang="en-US" smtClean="0"/>
              <a:t>2016/6/1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838E49A-01C1-42EB-8390-6579CABE4552}" type="slidenum">
              <a:rPr kumimoji="1" lang="ja-JP" altLang="en-US" smtClean="0"/>
              <a:t>‹#›</a:t>
            </a:fld>
            <a:endParaRPr kumimoji="1" lang="ja-JP" altLang="en-US"/>
          </a:p>
        </p:txBody>
      </p:sp>
    </p:spTree>
    <p:extLst>
      <p:ext uri="{BB962C8B-B14F-4D97-AF65-F5344CB8AC3E}">
        <p14:creationId xmlns:p14="http://schemas.microsoft.com/office/powerpoint/2010/main" val="1273080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2D9FA3B-C185-4F4F-8819-8EC1E10AD333}" type="datetimeFigureOut">
              <a:rPr kumimoji="1" lang="ja-JP" altLang="en-US" smtClean="0"/>
              <a:t>2016/6/1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838E49A-01C1-42EB-8390-6579CABE4552}" type="slidenum">
              <a:rPr kumimoji="1" lang="ja-JP" altLang="en-US" smtClean="0"/>
              <a:t>‹#›</a:t>
            </a:fld>
            <a:endParaRPr kumimoji="1" lang="ja-JP" altLang="en-US"/>
          </a:p>
        </p:txBody>
      </p:sp>
    </p:spTree>
    <p:extLst>
      <p:ext uri="{BB962C8B-B14F-4D97-AF65-F5344CB8AC3E}">
        <p14:creationId xmlns:p14="http://schemas.microsoft.com/office/powerpoint/2010/main" val="1318577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2D9FA3B-C185-4F4F-8819-8EC1E10AD333}" type="datetimeFigureOut">
              <a:rPr kumimoji="1" lang="ja-JP" altLang="en-US" smtClean="0"/>
              <a:t>2016/6/1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838E49A-01C1-42EB-8390-6579CABE4552}" type="slidenum">
              <a:rPr kumimoji="1" lang="ja-JP" altLang="en-US" smtClean="0"/>
              <a:t>‹#›</a:t>
            </a:fld>
            <a:endParaRPr kumimoji="1" lang="ja-JP" altLang="en-US"/>
          </a:p>
        </p:txBody>
      </p:sp>
    </p:spTree>
    <p:extLst>
      <p:ext uri="{BB962C8B-B14F-4D97-AF65-F5344CB8AC3E}">
        <p14:creationId xmlns:p14="http://schemas.microsoft.com/office/powerpoint/2010/main" val="4108397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2D9FA3B-C185-4F4F-8819-8EC1E10AD333}" type="datetimeFigureOut">
              <a:rPr kumimoji="1" lang="ja-JP" altLang="en-US" smtClean="0"/>
              <a:t>2016/6/1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838E49A-01C1-42EB-8390-6579CABE4552}" type="slidenum">
              <a:rPr kumimoji="1" lang="ja-JP" altLang="en-US" smtClean="0"/>
              <a:t>‹#›</a:t>
            </a:fld>
            <a:endParaRPr kumimoji="1" lang="ja-JP" altLang="en-US"/>
          </a:p>
        </p:txBody>
      </p:sp>
    </p:spTree>
    <p:extLst>
      <p:ext uri="{BB962C8B-B14F-4D97-AF65-F5344CB8AC3E}">
        <p14:creationId xmlns:p14="http://schemas.microsoft.com/office/powerpoint/2010/main" val="3839123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2D9FA3B-C185-4F4F-8819-8EC1E10AD333}" type="datetimeFigureOut">
              <a:rPr kumimoji="1" lang="ja-JP" altLang="en-US" smtClean="0"/>
              <a:t>2016/6/1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838E49A-01C1-42EB-8390-6579CABE4552}" type="slidenum">
              <a:rPr kumimoji="1" lang="ja-JP" altLang="en-US" smtClean="0"/>
              <a:t>‹#›</a:t>
            </a:fld>
            <a:endParaRPr kumimoji="1" lang="ja-JP" altLang="en-US"/>
          </a:p>
        </p:txBody>
      </p:sp>
    </p:spTree>
    <p:extLst>
      <p:ext uri="{BB962C8B-B14F-4D97-AF65-F5344CB8AC3E}">
        <p14:creationId xmlns:p14="http://schemas.microsoft.com/office/powerpoint/2010/main" val="1331897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2D9FA3B-C185-4F4F-8819-8EC1E10AD333}" type="datetimeFigureOut">
              <a:rPr kumimoji="1" lang="ja-JP" altLang="en-US" smtClean="0"/>
              <a:t>2016/6/1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838E49A-01C1-42EB-8390-6579CABE4552}" type="slidenum">
              <a:rPr kumimoji="1" lang="ja-JP" altLang="en-US" smtClean="0"/>
              <a:t>‹#›</a:t>
            </a:fld>
            <a:endParaRPr kumimoji="1" lang="ja-JP" altLang="en-US"/>
          </a:p>
        </p:txBody>
      </p:sp>
    </p:spTree>
    <p:extLst>
      <p:ext uri="{BB962C8B-B14F-4D97-AF65-F5344CB8AC3E}">
        <p14:creationId xmlns:p14="http://schemas.microsoft.com/office/powerpoint/2010/main" val="681141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2D9FA3B-C185-4F4F-8819-8EC1E10AD333}" type="datetimeFigureOut">
              <a:rPr kumimoji="1" lang="ja-JP" altLang="en-US" smtClean="0"/>
              <a:t>2016/6/1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838E49A-01C1-42EB-8390-6579CABE4552}" type="slidenum">
              <a:rPr kumimoji="1" lang="ja-JP" altLang="en-US" smtClean="0"/>
              <a:t>‹#›</a:t>
            </a:fld>
            <a:endParaRPr kumimoji="1" lang="ja-JP" altLang="en-US"/>
          </a:p>
        </p:txBody>
      </p:sp>
    </p:spTree>
    <p:extLst>
      <p:ext uri="{BB962C8B-B14F-4D97-AF65-F5344CB8AC3E}">
        <p14:creationId xmlns:p14="http://schemas.microsoft.com/office/powerpoint/2010/main" val="2045275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2D9FA3B-C185-4F4F-8819-8EC1E10AD333}" type="datetimeFigureOut">
              <a:rPr kumimoji="1" lang="ja-JP" altLang="en-US" smtClean="0"/>
              <a:t>2016/6/1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838E49A-01C1-42EB-8390-6579CABE4552}" type="slidenum">
              <a:rPr kumimoji="1" lang="ja-JP" altLang="en-US" smtClean="0"/>
              <a:t>‹#›</a:t>
            </a:fld>
            <a:endParaRPr kumimoji="1" lang="ja-JP" altLang="en-US"/>
          </a:p>
        </p:txBody>
      </p:sp>
    </p:spTree>
    <p:extLst>
      <p:ext uri="{BB962C8B-B14F-4D97-AF65-F5344CB8AC3E}">
        <p14:creationId xmlns:p14="http://schemas.microsoft.com/office/powerpoint/2010/main" val="2011208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2D9FA3B-C185-4F4F-8819-8EC1E10AD333}" type="datetimeFigureOut">
              <a:rPr kumimoji="1" lang="ja-JP" altLang="en-US" smtClean="0"/>
              <a:t>2016/6/1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838E49A-01C1-42EB-8390-6579CABE4552}" type="slidenum">
              <a:rPr kumimoji="1" lang="ja-JP" altLang="en-US" smtClean="0"/>
              <a:t>‹#›</a:t>
            </a:fld>
            <a:endParaRPr kumimoji="1" lang="ja-JP" altLang="en-US"/>
          </a:p>
        </p:txBody>
      </p:sp>
    </p:spTree>
    <p:extLst>
      <p:ext uri="{BB962C8B-B14F-4D97-AF65-F5344CB8AC3E}">
        <p14:creationId xmlns:p14="http://schemas.microsoft.com/office/powerpoint/2010/main" val="2761895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2D9FA3B-C185-4F4F-8819-8EC1E10AD333}" type="datetimeFigureOut">
              <a:rPr kumimoji="1" lang="ja-JP" altLang="en-US" smtClean="0"/>
              <a:t>2016/6/1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838E49A-01C1-42EB-8390-6579CABE4552}" type="slidenum">
              <a:rPr kumimoji="1" lang="ja-JP" altLang="en-US" smtClean="0"/>
              <a:t>‹#›</a:t>
            </a:fld>
            <a:endParaRPr kumimoji="1" lang="ja-JP" altLang="en-US"/>
          </a:p>
        </p:txBody>
      </p:sp>
    </p:spTree>
    <p:extLst>
      <p:ext uri="{BB962C8B-B14F-4D97-AF65-F5344CB8AC3E}">
        <p14:creationId xmlns:p14="http://schemas.microsoft.com/office/powerpoint/2010/main" val="3619571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2D9FA3B-C185-4F4F-8819-8EC1E10AD333}" type="datetimeFigureOut">
              <a:rPr kumimoji="1" lang="ja-JP" altLang="en-US" smtClean="0"/>
              <a:t>2016/6/1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838E49A-01C1-42EB-8390-6579CABE4552}" type="slidenum">
              <a:rPr kumimoji="1" lang="ja-JP" altLang="en-US" smtClean="0"/>
              <a:t>‹#›</a:t>
            </a:fld>
            <a:endParaRPr kumimoji="1" lang="ja-JP" altLang="en-US"/>
          </a:p>
        </p:txBody>
      </p:sp>
    </p:spTree>
    <p:extLst>
      <p:ext uri="{BB962C8B-B14F-4D97-AF65-F5344CB8AC3E}">
        <p14:creationId xmlns:p14="http://schemas.microsoft.com/office/powerpoint/2010/main" val="3303616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D9FA3B-C185-4F4F-8819-8EC1E10AD333}" type="datetimeFigureOut">
              <a:rPr kumimoji="1" lang="ja-JP" altLang="en-US" smtClean="0"/>
              <a:t>2016/6/1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38E49A-01C1-42EB-8390-6579CABE4552}" type="slidenum">
              <a:rPr kumimoji="1" lang="ja-JP" altLang="en-US" smtClean="0"/>
              <a:t>‹#›</a:t>
            </a:fld>
            <a:endParaRPr kumimoji="1" lang="ja-JP" altLang="en-US"/>
          </a:p>
        </p:txBody>
      </p:sp>
    </p:spTree>
    <p:extLst>
      <p:ext uri="{BB962C8B-B14F-4D97-AF65-F5344CB8AC3E}">
        <p14:creationId xmlns:p14="http://schemas.microsoft.com/office/powerpoint/2010/main" val="30747096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3.jp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www.bousai.go.jp/kaigirep/kentokai/hinanzyokakuho/wg_situ/pdf/dai4kaisiryo2.pdf"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 Box 4"/>
          <p:cNvSpPr txBox="1">
            <a:spLocks noChangeArrowheads="1"/>
          </p:cNvSpPr>
          <p:nvPr/>
        </p:nvSpPr>
        <p:spPr bwMode="auto">
          <a:xfrm>
            <a:off x="89756" y="108833"/>
            <a:ext cx="8964488" cy="646331"/>
          </a:xfrm>
          <a:prstGeom prst="rect">
            <a:avLst/>
          </a:prstGeom>
          <a:solidFill>
            <a:schemeClr val="accent5"/>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lIns="360000" anchor="ctr" anchorCtr="0">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hangingPunct="1">
              <a:spcBef>
                <a:spcPct val="50000"/>
              </a:spcBef>
            </a:pPr>
            <a:r>
              <a:rPr lang="ja-JP" altLang="en-US" sz="3600" dirty="0">
                <a:solidFill>
                  <a:schemeClr val="bg1"/>
                </a:solidFill>
                <a:latin typeface="+mj-ea"/>
                <a:ea typeface="+mj-ea"/>
              </a:rPr>
              <a:t>男女共同参画の視点から</a:t>
            </a:r>
            <a:r>
              <a:rPr lang="ja-JP" altLang="en-US" sz="3600" dirty="0" smtClean="0">
                <a:solidFill>
                  <a:schemeClr val="bg1"/>
                </a:solidFill>
                <a:latin typeface="+mj-ea"/>
                <a:ea typeface="+mj-ea"/>
              </a:rPr>
              <a:t>の防災</a:t>
            </a:r>
            <a:r>
              <a:rPr lang="ja-JP" altLang="en-US" sz="3600" dirty="0">
                <a:solidFill>
                  <a:schemeClr val="bg1"/>
                </a:solidFill>
                <a:latin typeface="+mj-ea"/>
                <a:ea typeface="+mj-ea"/>
              </a:rPr>
              <a:t>研修</a:t>
            </a:r>
          </a:p>
        </p:txBody>
      </p:sp>
      <p:sp>
        <p:nvSpPr>
          <p:cNvPr id="26" name="テキスト ボックス 25"/>
          <p:cNvSpPr txBox="1"/>
          <p:nvPr/>
        </p:nvSpPr>
        <p:spPr>
          <a:xfrm>
            <a:off x="288250" y="1196752"/>
            <a:ext cx="1723549" cy="725823"/>
          </a:xfrm>
          <a:prstGeom prst="rect">
            <a:avLst/>
          </a:prstGeom>
          <a:solidFill>
            <a:schemeClr val="accent5"/>
          </a:solidFill>
          <a:ln>
            <a:noFill/>
          </a:ln>
        </p:spPr>
        <p:txBody>
          <a:bodyPr wrap="none" rtlCol="0" anchor="ctr">
            <a:noAutofit/>
          </a:bodyPr>
          <a:lstStyle/>
          <a:p>
            <a:pPr algn="ctr"/>
            <a:r>
              <a:rPr lang="ja-JP" altLang="en-US" sz="2400" dirty="0" smtClean="0">
                <a:solidFill>
                  <a:schemeClr val="bg1"/>
                </a:solidFill>
              </a:rPr>
              <a:t>座　学</a:t>
            </a:r>
            <a:endParaRPr kumimoji="1" lang="ja-JP" altLang="en-US" sz="2400" dirty="0">
              <a:solidFill>
                <a:schemeClr val="bg1"/>
              </a:solidFill>
            </a:endParaRPr>
          </a:p>
        </p:txBody>
      </p:sp>
      <p:sp>
        <p:nvSpPr>
          <p:cNvPr id="27" name="テキスト ボックス 26"/>
          <p:cNvSpPr txBox="1"/>
          <p:nvPr/>
        </p:nvSpPr>
        <p:spPr>
          <a:xfrm>
            <a:off x="2682191" y="1196753"/>
            <a:ext cx="2969929" cy="725823"/>
          </a:xfrm>
          <a:prstGeom prst="rect">
            <a:avLst/>
          </a:prstGeom>
          <a:solidFill>
            <a:schemeClr val="bg1">
              <a:lumMod val="95000"/>
            </a:schemeClr>
          </a:solidFill>
          <a:ln w="9525">
            <a:solidFill>
              <a:schemeClr val="bg1">
                <a:lumMod val="50000"/>
              </a:schemeClr>
            </a:solidFill>
          </a:ln>
        </p:spPr>
        <p:txBody>
          <a:bodyPr wrap="square" rtlCol="0" anchor="ctr" anchorCtr="0">
            <a:noAutofit/>
          </a:bodyPr>
          <a:lstStyle/>
          <a:p>
            <a:r>
              <a:rPr kumimoji="1" lang="ja-JP" altLang="en-US" sz="2400" dirty="0" smtClean="0"/>
              <a:t>防災と男女共同参画</a:t>
            </a:r>
            <a:endParaRPr kumimoji="1" lang="ja-JP" altLang="en-US" sz="2400" dirty="0"/>
          </a:p>
        </p:txBody>
      </p:sp>
      <p:sp>
        <p:nvSpPr>
          <p:cNvPr id="28" name="テキスト ボックス 27"/>
          <p:cNvSpPr txBox="1"/>
          <p:nvPr/>
        </p:nvSpPr>
        <p:spPr>
          <a:xfrm>
            <a:off x="288250" y="2174921"/>
            <a:ext cx="1723549" cy="3516268"/>
          </a:xfrm>
          <a:prstGeom prst="rect">
            <a:avLst/>
          </a:prstGeom>
          <a:solidFill>
            <a:schemeClr val="accent5"/>
          </a:solidFill>
          <a:ln>
            <a:noFill/>
          </a:ln>
        </p:spPr>
        <p:txBody>
          <a:bodyPr wrap="none" rtlCol="0" anchor="ctr">
            <a:noAutofit/>
          </a:bodyPr>
          <a:lstStyle/>
          <a:p>
            <a:pPr algn="ctr"/>
            <a:r>
              <a:rPr lang="ja-JP" altLang="en-US" sz="2400" dirty="0" smtClean="0">
                <a:solidFill>
                  <a:schemeClr val="bg1"/>
                </a:solidFill>
              </a:rPr>
              <a:t>グループ</a:t>
            </a:r>
            <a:endParaRPr lang="en-US" altLang="ja-JP" sz="2400" dirty="0" smtClean="0">
              <a:solidFill>
                <a:schemeClr val="bg1"/>
              </a:solidFill>
            </a:endParaRPr>
          </a:p>
          <a:p>
            <a:pPr algn="ctr"/>
            <a:r>
              <a:rPr lang="ja-JP" altLang="en-US" sz="2400" dirty="0" smtClean="0">
                <a:solidFill>
                  <a:schemeClr val="bg1"/>
                </a:solidFill>
              </a:rPr>
              <a:t>ワーク</a:t>
            </a:r>
            <a:endParaRPr kumimoji="1" lang="en-US" altLang="ja-JP" sz="2400" dirty="0" smtClean="0">
              <a:solidFill>
                <a:schemeClr val="bg1"/>
              </a:solidFill>
            </a:endParaRPr>
          </a:p>
        </p:txBody>
      </p:sp>
      <p:sp>
        <p:nvSpPr>
          <p:cNvPr id="31" name="テキスト ボックス 30"/>
          <p:cNvSpPr txBox="1"/>
          <p:nvPr/>
        </p:nvSpPr>
        <p:spPr>
          <a:xfrm>
            <a:off x="2695639" y="3038067"/>
            <a:ext cx="4756682" cy="419617"/>
          </a:xfrm>
          <a:prstGeom prst="rect">
            <a:avLst/>
          </a:prstGeom>
          <a:solidFill>
            <a:schemeClr val="bg1">
              <a:lumMod val="95000"/>
            </a:schemeClr>
          </a:solidFill>
          <a:ln>
            <a:solidFill>
              <a:schemeClr val="bg1">
                <a:lumMod val="50000"/>
              </a:schemeClr>
            </a:solidFill>
          </a:ln>
        </p:spPr>
        <p:txBody>
          <a:bodyPr wrap="square" rtlCol="0" anchor="ctr" anchorCtr="0">
            <a:noAutofit/>
          </a:bodyPr>
          <a:lstStyle/>
          <a:p>
            <a:r>
              <a:rPr kumimoji="1" lang="ja-JP" altLang="en-US" sz="2000" dirty="0" smtClean="0"/>
              <a:t>シチュエーションから考える行政の対策</a:t>
            </a:r>
            <a:endParaRPr kumimoji="1" lang="ja-JP" altLang="en-US" sz="2000" dirty="0"/>
          </a:p>
        </p:txBody>
      </p:sp>
      <p:sp>
        <p:nvSpPr>
          <p:cNvPr id="35" name="テキスト ボックス 34"/>
          <p:cNvSpPr txBox="1"/>
          <p:nvPr/>
        </p:nvSpPr>
        <p:spPr>
          <a:xfrm>
            <a:off x="2695638" y="4589280"/>
            <a:ext cx="4756683" cy="417003"/>
          </a:xfrm>
          <a:prstGeom prst="rect">
            <a:avLst/>
          </a:prstGeom>
          <a:solidFill>
            <a:srgbClr val="FDF9DB"/>
          </a:solidFill>
          <a:ln>
            <a:solidFill>
              <a:schemeClr val="accent5"/>
            </a:solidFill>
          </a:ln>
        </p:spPr>
        <p:txBody>
          <a:bodyPr wrap="square" rtlCol="0" anchor="ctr" anchorCtr="0">
            <a:noAutofit/>
          </a:bodyPr>
          <a:lstStyle/>
          <a:p>
            <a:r>
              <a:rPr lang="ja-JP" altLang="en-US" sz="2000" dirty="0" smtClean="0"/>
              <a:t>地域の課題と行政が実行すべき解決策</a:t>
            </a:r>
            <a:endParaRPr kumimoji="1" lang="ja-JP" altLang="en-US" sz="2000" dirty="0"/>
          </a:p>
        </p:txBody>
      </p:sp>
      <p:sp>
        <p:nvSpPr>
          <p:cNvPr id="36" name="テキスト ボックス 35"/>
          <p:cNvSpPr txBox="1"/>
          <p:nvPr/>
        </p:nvSpPr>
        <p:spPr>
          <a:xfrm>
            <a:off x="2695638" y="5943537"/>
            <a:ext cx="1372305" cy="725823"/>
          </a:xfrm>
          <a:prstGeom prst="rect">
            <a:avLst/>
          </a:prstGeom>
          <a:noFill/>
          <a:ln>
            <a:solidFill>
              <a:schemeClr val="accent5"/>
            </a:solidFill>
          </a:ln>
        </p:spPr>
        <p:txBody>
          <a:bodyPr wrap="square" rtlCol="0" anchor="ctr" anchorCtr="0">
            <a:noAutofit/>
          </a:bodyPr>
          <a:lstStyle/>
          <a:p>
            <a:r>
              <a:rPr kumimoji="1" lang="ja-JP" altLang="en-US" sz="2400" dirty="0" smtClean="0"/>
              <a:t>まとめ</a:t>
            </a:r>
            <a:endParaRPr kumimoji="1" lang="ja-JP" altLang="en-US" sz="2400" dirty="0"/>
          </a:p>
        </p:txBody>
      </p:sp>
      <p:sp>
        <p:nvSpPr>
          <p:cNvPr id="37" name="テキスト ボックス 36"/>
          <p:cNvSpPr txBox="1"/>
          <p:nvPr/>
        </p:nvSpPr>
        <p:spPr>
          <a:xfrm>
            <a:off x="2207349" y="1196752"/>
            <a:ext cx="492443" cy="725823"/>
          </a:xfrm>
          <a:prstGeom prst="rect">
            <a:avLst/>
          </a:prstGeom>
          <a:solidFill>
            <a:schemeClr val="bg1">
              <a:lumMod val="50000"/>
            </a:schemeClr>
          </a:solidFill>
          <a:ln w="9525">
            <a:solidFill>
              <a:schemeClr val="bg1">
                <a:lumMod val="50000"/>
              </a:schemeClr>
            </a:solidFill>
          </a:ln>
        </p:spPr>
        <p:txBody>
          <a:bodyPr wrap="none" rtlCol="0" anchor="ctr">
            <a:noAutofit/>
          </a:bodyPr>
          <a:lstStyle/>
          <a:p>
            <a:r>
              <a:rPr kumimoji="1" lang="ja-JP" altLang="en-US" sz="2400" b="1" dirty="0" smtClean="0">
                <a:solidFill>
                  <a:schemeClr val="bg1"/>
                </a:solidFill>
              </a:rPr>
              <a:t>１</a:t>
            </a:r>
            <a:endParaRPr kumimoji="1" lang="ja-JP" altLang="en-US" sz="2400" b="1" dirty="0">
              <a:solidFill>
                <a:schemeClr val="bg1"/>
              </a:solidFill>
            </a:endParaRPr>
          </a:p>
        </p:txBody>
      </p:sp>
      <p:sp>
        <p:nvSpPr>
          <p:cNvPr id="29" name="テキスト ボックス 28"/>
          <p:cNvSpPr txBox="1"/>
          <p:nvPr/>
        </p:nvSpPr>
        <p:spPr>
          <a:xfrm>
            <a:off x="2695638" y="2174921"/>
            <a:ext cx="5976664" cy="725823"/>
          </a:xfrm>
          <a:prstGeom prst="rect">
            <a:avLst/>
          </a:prstGeom>
          <a:solidFill>
            <a:schemeClr val="bg1">
              <a:lumMod val="95000"/>
            </a:schemeClr>
          </a:solidFill>
          <a:ln>
            <a:solidFill>
              <a:schemeClr val="bg1">
                <a:lumMod val="50000"/>
              </a:schemeClr>
            </a:solidFill>
          </a:ln>
        </p:spPr>
        <p:txBody>
          <a:bodyPr wrap="square" rtlCol="0" anchor="ctr" anchorCtr="0">
            <a:noAutofit/>
          </a:bodyPr>
          <a:lstStyle/>
          <a:p>
            <a:r>
              <a:rPr lang="ja-JP" altLang="en-US" sz="2400" dirty="0"/>
              <a:t>男女共同参画の視点</a:t>
            </a:r>
            <a:r>
              <a:rPr lang="ja-JP" altLang="en-US" sz="2400" dirty="0" smtClean="0"/>
              <a:t>から具体的</a:t>
            </a:r>
            <a:r>
              <a:rPr lang="ja-JP" altLang="en-US" sz="2400" dirty="0"/>
              <a:t>に考える</a:t>
            </a:r>
          </a:p>
        </p:txBody>
      </p:sp>
      <p:sp>
        <p:nvSpPr>
          <p:cNvPr id="38" name="テキスト ボックス 37"/>
          <p:cNvSpPr txBox="1"/>
          <p:nvPr/>
        </p:nvSpPr>
        <p:spPr>
          <a:xfrm>
            <a:off x="2183382" y="2174921"/>
            <a:ext cx="492443" cy="725823"/>
          </a:xfrm>
          <a:prstGeom prst="rect">
            <a:avLst/>
          </a:prstGeom>
          <a:solidFill>
            <a:schemeClr val="bg1">
              <a:lumMod val="50000"/>
            </a:schemeClr>
          </a:solidFill>
          <a:ln>
            <a:solidFill>
              <a:schemeClr val="bg1">
                <a:lumMod val="50000"/>
              </a:schemeClr>
            </a:solidFill>
          </a:ln>
        </p:spPr>
        <p:txBody>
          <a:bodyPr wrap="none" rtlCol="0" anchor="ctr">
            <a:noAutofit/>
          </a:bodyPr>
          <a:lstStyle/>
          <a:p>
            <a:r>
              <a:rPr kumimoji="1" lang="ja-JP" altLang="en-US" sz="2400" b="1" dirty="0" smtClean="0">
                <a:solidFill>
                  <a:schemeClr val="bg1"/>
                </a:solidFill>
              </a:rPr>
              <a:t>２</a:t>
            </a:r>
            <a:endParaRPr kumimoji="1" lang="ja-JP" altLang="en-US" sz="2400" b="1" dirty="0">
              <a:solidFill>
                <a:schemeClr val="bg1"/>
              </a:solidFill>
            </a:endParaRPr>
          </a:p>
        </p:txBody>
      </p:sp>
      <p:sp>
        <p:nvSpPr>
          <p:cNvPr id="34" name="テキスト ボックス 33"/>
          <p:cNvSpPr txBox="1"/>
          <p:nvPr/>
        </p:nvSpPr>
        <p:spPr>
          <a:xfrm>
            <a:off x="2695638" y="3682606"/>
            <a:ext cx="5976664" cy="725823"/>
          </a:xfrm>
          <a:prstGeom prst="rect">
            <a:avLst/>
          </a:prstGeom>
          <a:solidFill>
            <a:srgbClr val="FDF9DB"/>
          </a:solidFill>
          <a:ln>
            <a:solidFill>
              <a:srgbClr val="FFCC00"/>
            </a:solidFill>
          </a:ln>
        </p:spPr>
        <p:txBody>
          <a:bodyPr wrap="square" rtlCol="0" anchor="ctr" anchorCtr="0">
            <a:noAutofit/>
          </a:bodyPr>
          <a:lstStyle/>
          <a:p>
            <a:r>
              <a:rPr lang="ja-JP" altLang="en-US" sz="2400" dirty="0"/>
              <a:t>男女共同参画の視点からの防災を実践</a:t>
            </a:r>
            <a:r>
              <a:rPr lang="ja-JP" altLang="en-US" sz="2400" dirty="0" smtClean="0"/>
              <a:t>する</a:t>
            </a:r>
            <a:endParaRPr lang="ja-JP" altLang="en-US" sz="2400" dirty="0"/>
          </a:p>
        </p:txBody>
      </p:sp>
      <p:sp>
        <p:nvSpPr>
          <p:cNvPr id="39" name="テキスト ボックス 38"/>
          <p:cNvSpPr txBox="1"/>
          <p:nvPr/>
        </p:nvSpPr>
        <p:spPr>
          <a:xfrm>
            <a:off x="2183382" y="3682606"/>
            <a:ext cx="492443" cy="725823"/>
          </a:xfrm>
          <a:prstGeom prst="rect">
            <a:avLst/>
          </a:prstGeom>
          <a:solidFill>
            <a:srgbClr val="FFCC00"/>
          </a:solidFill>
          <a:ln>
            <a:solidFill>
              <a:srgbClr val="FFCC00"/>
            </a:solidFill>
          </a:ln>
        </p:spPr>
        <p:txBody>
          <a:bodyPr wrap="none" rtlCol="0" anchor="ctr">
            <a:noAutofit/>
          </a:bodyPr>
          <a:lstStyle/>
          <a:p>
            <a:r>
              <a:rPr kumimoji="1" lang="ja-JP" altLang="en-US" sz="2400" b="1" dirty="0" smtClean="0">
                <a:solidFill>
                  <a:schemeClr val="bg1"/>
                </a:solidFill>
              </a:rPr>
              <a:t>３</a:t>
            </a:r>
            <a:endParaRPr kumimoji="1" lang="ja-JP" altLang="en-US" sz="2400" b="1" dirty="0">
              <a:solidFill>
                <a:schemeClr val="bg1"/>
              </a:solidFill>
            </a:endParaRPr>
          </a:p>
        </p:txBody>
      </p:sp>
      <p:sp>
        <p:nvSpPr>
          <p:cNvPr id="40" name="テキスト ボックス 39"/>
          <p:cNvSpPr txBox="1"/>
          <p:nvPr/>
        </p:nvSpPr>
        <p:spPr>
          <a:xfrm>
            <a:off x="297963" y="5943536"/>
            <a:ext cx="1723549" cy="725823"/>
          </a:xfrm>
          <a:prstGeom prst="rect">
            <a:avLst/>
          </a:prstGeom>
          <a:solidFill>
            <a:schemeClr val="accent5"/>
          </a:solidFill>
          <a:ln>
            <a:noFill/>
          </a:ln>
        </p:spPr>
        <p:txBody>
          <a:bodyPr wrap="none" rtlCol="0" anchor="ctr">
            <a:noAutofit/>
          </a:bodyPr>
          <a:lstStyle/>
          <a:p>
            <a:pPr algn="ctr"/>
            <a:r>
              <a:rPr lang="ja-JP" altLang="en-US" sz="2400" dirty="0" smtClean="0">
                <a:solidFill>
                  <a:schemeClr val="bg1"/>
                </a:solidFill>
              </a:rPr>
              <a:t>まとめ</a:t>
            </a:r>
            <a:endParaRPr lang="en-US" altLang="ja-JP" sz="2400" dirty="0" smtClean="0">
              <a:solidFill>
                <a:schemeClr val="bg1"/>
              </a:solidFill>
            </a:endParaRPr>
          </a:p>
        </p:txBody>
      </p:sp>
      <p:sp>
        <p:nvSpPr>
          <p:cNvPr id="18" name="テキスト ボックス 17"/>
          <p:cNvSpPr txBox="1"/>
          <p:nvPr/>
        </p:nvSpPr>
        <p:spPr>
          <a:xfrm>
            <a:off x="2183382" y="5943535"/>
            <a:ext cx="492443" cy="725823"/>
          </a:xfrm>
          <a:prstGeom prst="rect">
            <a:avLst/>
          </a:prstGeom>
          <a:solidFill>
            <a:schemeClr val="accent5"/>
          </a:solidFill>
          <a:ln>
            <a:solidFill>
              <a:schemeClr val="accent5"/>
            </a:solidFill>
          </a:ln>
        </p:spPr>
        <p:txBody>
          <a:bodyPr wrap="none" rtlCol="0" anchor="ctr">
            <a:noAutofit/>
          </a:bodyPr>
          <a:lstStyle/>
          <a:p>
            <a:r>
              <a:rPr lang="ja-JP" altLang="en-US" sz="2400" b="1" dirty="0">
                <a:solidFill>
                  <a:schemeClr val="bg1"/>
                </a:solidFill>
              </a:rPr>
              <a:t>４</a:t>
            </a:r>
            <a:endParaRPr kumimoji="1" lang="ja-JP" altLang="en-US" sz="2400" b="1" dirty="0">
              <a:solidFill>
                <a:schemeClr val="bg1"/>
              </a:solidFill>
            </a:endParaRPr>
          </a:p>
        </p:txBody>
      </p:sp>
      <p:sp>
        <p:nvSpPr>
          <p:cNvPr id="23" name="テキスト ボックス 22"/>
          <p:cNvSpPr txBox="1"/>
          <p:nvPr/>
        </p:nvSpPr>
        <p:spPr>
          <a:xfrm>
            <a:off x="2695638" y="5187133"/>
            <a:ext cx="4756684" cy="417003"/>
          </a:xfrm>
          <a:prstGeom prst="rect">
            <a:avLst/>
          </a:prstGeom>
          <a:noFill/>
          <a:ln>
            <a:solidFill>
              <a:schemeClr val="accent5"/>
            </a:solidFill>
          </a:ln>
        </p:spPr>
        <p:txBody>
          <a:bodyPr wrap="square" rtlCol="0" anchor="ctr" anchorCtr="0">
            <a:noAutofit/>
          </a:bodyPr>
          <a:lstStyle/>
          <a:p>
            <a:r>
              <a:rPr lang="ja-JP" altLang="en-US" sz="2000" dirty="0"/>
              <a:t>全国</a:t>
            </a:r>
            <a:r>
              <a:rPr lang="ja-JP" altLang="en-US" sz="2000" dirty="0" smtClean="0"/>
              <a:t>の取組</a:t>
            </a:r>
            <a:r>
              <a:rPr kumimoji="1" lang="ja-JP" altLang="en-US" sz="2000" dirty="0" smtClean="0"/>
              <a:t>事例紹介</a:t>
            </a:r>
            <a:endParaRPr kumimoji="1" lang="ja-JP" altLang="en-US" sz="2000" dirty="0"/>
          </a:p>
        </p:txBody>
      </p:sp>
      <p:sp>
        <p:nvSpPr>
          <p:cNvPr id="19" name="正方形/長方形 18"/>
          <p:cNvSpPr/>
          <p:nvPr/>
        </p:nvSpPr>
        <p:spPr>
          <a:xfrm>
            <a:off x="2183382" y="3682605"/>
            <a:ext cx="6493074" cy="725824"/>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2710141" y="4589279"/>
            <a:ext cx="4764883" cy="434809"/>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7305960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94129" y="80682"/>
            <a:ext cx="8915400" cy="6629400"/>
          </a:xfrm>
          <a:prstGeom prst="rect">
            <a:avLst/>
          </a:prstGeom>
          <a:no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323850" y="5660829"/>
            <a:ext cx="8510868" cy="901336"/>
          </a:xfrm>
          <a:prstGeom prst="roundRect">
            <a:avLst>
              <a:gd name="adj" fmla="val 8401"/>
            </a:avLst>
          </a:prstGeom>
          <a:solidFill>
            <a:schemeClr val="tx2">
              <a:lumMod val="20000"/>
              <a:lumOff val="80000"/>
            </a:schemeClr>
          </a:solidFill>
        </p:spPr>
        <p:style>
          <a:lnRef idx="2">
            <a:schemeClr val="accent1"/>
          </a:lnRef>
          <a:fillRef idx="1">
            <a:schemeClr val="lt1"/>
          </a:fillRef>
          <a:effectRef idx="0">
            <a:schemeClr val="accent1"/>
          </a:effectRef>
          <a:fontRef idx="minor">
            <a:schemeClr val="dk1"/>
          </a:fontRef>
        </p:style>
        <p:txBody>
          <a:bodyPr lIns="72000" rIns="0" rtlCol="0" anchor="ctr" anchorCtr="0"/>
          <a:lstStyle/>
          <a:p>
            <a:r>
              <a:rPr lang="ja-JP" altLang="en-US" sz="1600" b="1" dirty="0" smtClean="0">
                <a:latin typeface="メイリオ"/>
                <a:ea typeface="メイリオ"/>
                <a:cs typeface="メイリオ"/>
              </a:rPr>
              <a:t>・</a:t>
            </a:r>
            <a:r>
              <a:rPr lang="ja-JP" altLang="en-US" sz="1600" b="1" u="sng" dirty="0" smtClean="0">
                <a:solidFill>
                  <a:schemeClr val="accent2"/>
                </a:solidFill>
                <a:latin typeface="メイリオ"/>
                <a:ea typeface="メイリオ"/>
                <a:cs typeface="メイリオ"/>
              </a:rPr>
              <a:t>絵と色でわかりやすく表示</a:t>
            </a:r>
            <a:r>
              <a:rPr lang="ja-JP" altLang="en-US" sz="1600" b="1" dirty="0" smtClean="0">
                <a:latin typeface="メイリオ"/>
                <a:ea typeface="メイリオ"/>
                <a:cs typeface="メイリオ"/>
              </a:rPr>
              <a:t>したピクトグラムを使用した部屋名表示マークを作成。</a:t>
            </a:r>
            <a:endParaRPr lang="en-US" altLang="ja-JP" sz="1600" b="1" dirty="0">
              <a:latin typeface="メイリオ"/>
              <a:ea typeface="メイリオ"/>
              <a:cs typeface="メイリオ"/>
            </a:endParaRPr>
          </a:p>
          <a:p>
            <a:r>
              <a:rPr lang="ja-JP" altLang="en-US" sz="1600" b="1" dirty="0" smtClean="0">
                <a:latin typeface="メイリオ"/>
                <a:ea typeface="メイリオ"/>
                <a:cs typeface="メイリオ"/>
              </a:rPr>
              <a:t>・ビブスやアレルギー・マタニティーマークは</a:t>
            </a:r>
            <a:r>
              <a:rPr lang="ja-JP" altLang="en-US" sz="1600" b="1" u="sng" dirty="0" smtClean="0">
                <a:solidFill>
                  <a:schemeClr val="accent2"/>
                </a:solidFill>
                <a:latin typeface="メイリオ"/>
                <a:ea typeface="メイリオ"/>
                <a:cs typeface="メイリオ"/>
              </a:rPr>
              <a:t>あらかじめ避難所に配備</a:t>
            </a:r>
            <a:r>
              <a:rPr lang="ja-JP" altLang="en-US" sz="1600" b="1" dirty="0" smtClean="0">
                <a:latin typeface="メイリオ"/>
                <a:ea typeface="メイリオ"/>
                <a:cs typeface="メイリオ"/>
              </a:rPr>
              <a:t>。</a:t>
            </a:r>
            <a:endParaRPr lang="en-US" altLang="ja-JP" sz="1600" b="1" dirty="0">
              <a:latin typeface="メイリオ"/>
              <a:ea typeface="メイリオ"/>
              <a:cs typeface="メイリオ"/>
            </a:endParaRPr>
          </a:p>
          <a:p>
            <a:r>
              <a:rPr lang="ja-JP" altLang="en-US" sz="1600" b="1" dirty="0" smtClean="0">
                <a:latin typeface="メイリオ"/>
                <a:ea typeface="メイリオ"/>
                <a:cs typeface="メイリオ"/>
              </a:rPr>
              <a:t>＊プライバシーに配慮し、女性専用の各スペースを設置</a:t>
            </a:r>
            <a:r>
              <a:rPr lang="ja-JP" altLang="en-US" sz="1600" b="1" dirty="0" smtClean="0">
                <a:solidFill>
                  <a:schemeClr val="tx1"/>
                </a:solidFill>
                <a:latin typeface="メイリオ"/>
                <a:ea typeface="メイリオ"/>
                <a:cs typeface="メイリオ"/>
              </a:rPr>
              <a:t>。</a:t>
            </a:r>
            <a:endParaRPr lang="ja-JP" altLang="en-US" sz="1600" b="1" dirty="0">
              <a:solidFill>
                <a:schemeClr val="tx1"/>
              </a:solidFill>
              <a:latin typeface="メイリオ"/>
              <a:ea typeface="メイリオ"/>
              <a:cs typeface="メイリオ"/>
            </a:endParaRPr>
          </a:p>
        </p:txBody>
      </p:sp>
      <p:sp>
        <p:nvSpPr>
          <p:cNvPr id="15" name="正方形/長方形 14"/>
          <p:cNvSpPr/>
          <p:nvPr/>
        </p:nvSpPr>
        <p:spPr>
          <a:xfrm>
            <a:off x="94129" y="80683"/>
            <a:ext cx="1331259" cy="665908"/>
          </a:xfrm>
          <a:prstGeom prst="rect">
            <a:avLst/>
          </a:prstGeom>
          <a:solidFill>
            <a:schemeClr val="accent5"/>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事例１</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正方形/長方形 15"/>
          <p:cNvSpPr/>
          <p:nvPr/>
        </p:nvSpPr>
        <p:spPr>
          <a:xfrm>
            <a:off x="1425388" y="80683"/>
            <a:ext cx="7584140" cy="665907"/>
          </a:xfrm>
          <a:prstGeom prst="rect">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男女共同参画の視点による避難所用品の整備</a:t>
            </a:r>
            <a:endParaRPr kumimoji="1" lang="ja-JP" altLang="en-US" sz="2000"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 name="図 1"/>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1267682" y="1235858"/>
            <a:ext cx="6608637" cy="2178425"/>
          </a:xfrm>
          <a:prstGeom prst="rect">
            <a:avLst/>
          </a:prstGeom>
        </p:spPr>
      </p:pic>
      <p:pic>
        <p:nvPicPr>
          <p:cNvPr id="6" name="図 5"/>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4688575" y="3408806"/>
            <a:ext cx="3129835" cy="2152337"/>
          </a:xfrm>
          <a:prstGeom prst="rect">
            <a:avLst/>
          </a:prstGeom>
        </p:spPr>
      </p:pic>
      <p:sp>
        <p:nvSpPr>
          <p:cNvPr id="21" name="正方形/長方形 20"/>
          <p:cNvSpPr/>
          <p:nvPr/>
        </p:nvSpPr>
        <p:spPr>
          <a:xfrm>
            <a:off x="94130" y="80682"/>
            <a:ext cx="1331259" cy="665908"/>
          </a:xfrm>
          <a:prstGeom prst="rect">
            <a:avLst/>
          </a:prstGeom>
          <a:solidFill>
            <a:schemeClr val="accent5"/>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事例</a:t>
            </a:r>
            <a:r>
              <a:rPr kumimoji="1"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rPr>
              <a:t>1</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p:cNvSpPr/>
          <p:nvPr/>
        </p:nvSpPr>
        <p:spPr>
          <a:xfrm>
            <a:off x="1425389" y="80682"/>
            <a:ext cx="7584140" cy="665907"/>
          </a:xfrm>
          <a:prstGeom prst="rect">
            <a:avLst/>
          </a:prstGeom>
          <a:no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rPr>
              <a:t>男女共同参画の視点による避難所用品の整備③</a:t>
            </a:r>
            <a:endParaRPr kumimoji="1" lang="ja-JP" altLang="en-US" sz="2000" dirty="0">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正方形/長方形 22"/>
          <p:cNvSpPr/>
          <p:nvPr/>
        </p:nvSpPr>
        <p:spPr>
          <a:xfrm>
            <a:off x="210221" y="818418"/>
            <a:ext cx="7608189" cy="400110"/>
          </a:xfrm>
          <a:prstGeom prst="rect">
            <a:avLst/>
          </a:prstGeom>
        </p:spPr>
        <p:txBody>
          <a:bodyPr wrap="square">
            <a:spAutoFit/>
          </a:bodyPr>
          <a:lstStyle/>
          <a:p>
            <a:r>
              <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取組</a:t>
            </a: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のポイント</a:t>
            </a:r>
            <a:r>
              <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避難所用品の整備（ピクトグラム）</a:t>
            </a:r>
            <a:endParaRPr lang="en-US" altLang="ja-JP" sz="2000" b="1" dirty="0">
              <a:solidFill>
                <a:srgbClr val="FF0000"/>
              </a:solidFill>
              <a:latin typeface="メイリオ"/>
              <a:ea typeface="メイリオ"/>
              <a:cs typeface="メイリオ"/>
            </a:endParaRPr>
          </a:p>
        </p:txBody>
      </p:sp>
      <p:sp>
        <p:nvSpPr>
          <p:cNvPr id="27" name="正方形/長方形 26"/>
          <p:cNvSpPr/>
          <p:nvPr/>
        </p:nvSpPr>
        <p:spPr>
          <a:xfrm>
            <a:off x="7449671" y="80683"/>
            <a:ext cx="1559858" cy="665908"/>
          </a:xfrm>
          <a:prstGeom prst="rect">
            <a:avLst/>
          </a:prstGeom>
          <a:solidFill>
            <a:schemeClr val="accent5"/>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静岡県</a:t>
            </a:r>
            <a:endParaRPr kumimoji="1"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三島市</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 name="図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25388" y="3426983"/>
            <a:ext cx="3146612" cy="2100364"/>
          </a:xfrm>
          <a:prstGeom prst="rect">
            <a:avLst/>
          </a:prstGeom>
        </p:spPr>
      </p:pic>
    </p:spTree>
    <p:extLst>
      <p:ext uri="{BB962C8B-B14F-4D97-AF65-F5344CB8AC3E}">
        <p14:creationId xmlns:p14="http://schemas.microsoft.com/office/powerpoint/2010/main" val="3091646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94129" y="80682"/>
            <a:ext cx="8915400" cy="6629400"/>
          </a:xfrm>
          <a:prstGeom prst="rect">
            <a:avLst/>
          </a:prstGeom>
          <a:no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94129" y="80683"/>
            <a:ext cx="1331259" cy="665908"/>
          </a:xfrm>
          <a:prstGeom prst="rect">
            <a:avLst/>
          </a:prstGeom>
          <a:solidFill>
            <a:schemeClr val="accent5"/>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事例</a:t>
            </a:r>
            <a:r>
              <a:rPr kumimoji="1"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rPr>
              <a:t>1</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正方形/長方形 12"/>
          <p:cNvSpPr/>
          <p:nvPr/>
        </p:nvSpPr>
        <p:spPr>
          <a:xfrm>
            <a:off x="1425388" y="80683"/>
            <a:ext cx="7584140" cy="665907"/>
          </a:xfrm>
          <a:prstGeom prst="rect">
            <a:avLst/>
          </a:prstGeom>
          <a:no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rPr>
              <a:t>男女共同参画の視点による避難所用品の整備④</a:t>
            </a:r>
            <a:endParaRPr kumimoji="1" lang="ja-JP" altLang="en-US" sz="2000" dirty="0">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正方形/長方形 15"/>
          <p:cNvSpPr/>
          <p:nvPr/>
        </p:nvSpPr>
        <p:spPr>
          <a:xfrm>
            <a:off x="712694" y="1343626"/>
            <a:ext cx="2770093" cy="383985"/>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pPr algn="ctr"/>
            <a:r>
              <a:rPr lang="ja-JP" altLang="en-US"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意見交換会</a:t>
            </a: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の実施</a:t>
            </a:r>
            <a:endParaRPr lang="en-US" altLang="ja-JP"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a:off x="600635" y="1647401"/>
            <a:ext cx="8289365" cy="2231504"/>
          </a:xfrm>
          <a:prstGeom prst="roundRect">
            <a:avLst>
              <a:gd name="adj" fmla="val 8631"/>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72000" rtlCol="0" anchor="ctr"/>
          <a:lstStyle/>
          <a:p>
            <a:pPr marL="201613" indent="228600"/>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男女共同参画の視点からの防災施策を検討するに当たり、</a:t>
            </a:r>
            <a:r>
              <a:rPr lang="ja-JP" altLang="en-US" b="1" u="sng" dirty="0" smtClean="0">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rPr>
              <a:t>女性の自治会役員や</a:t>
            </a:r>
            <a:r>
              <a:rPr lang="en-US" altLang="ja-JP" b="1" u="sng" dirty="0" smtClean="0">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rPr>
              <a:t>PTA</a:t>
            </a:r>
            <a:r>
              <a:rPr lang="ja-JP" altLang="en-US" b="1" u="sng" dirty="0" smtClean="0">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rPr>
              <a:t>役員、女性消防団員、防災指導員等、幅広い女性と意見交換</a:t>
            </a:r>
            <a:r>
              <a:rPr lang="ja-JP" altLang="en-US"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658813" indent="-228600"/>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658813" indent="-228600"/>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・意見交換会開始時、</a:t>
            </a:r>
            <a:r>
              <a:rPr lang="ja-JP" altLang="en-US"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危機管理担当課には女性職員がいなかった</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a:t>
            </a:r>
            <a:r>
              <a:rPr lang="ja-JP" altLang="en-US"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東日本大震災での男女共同参画の視点からの課題を踏まえ</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、市の防災対策に男女共同参画の視点の導入方法を検討。</a:t>
            </a:r>
            <a:endPar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658813" indent="-228600"/>
            <a:endParaRPr lang="en-US" altLang="ja-JP" sz="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430213"/>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u="sng" dirty="0" smtClean="0">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rPr>
              <a:t>男女共同参画担当課、女性団体と連携</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して参加者の選出を実施。</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正方形/長方形 17"/>
          <p:cNvSpPr/>
          <p:nvPr/>
        </p:nvSpPr>
        <p:spPr>
          <a:xfrm>
            <a:off x="712694" y="3959116"/>
            <a:ext cx="2299447" cy="383985"/>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pPr algn="ct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取組後の対応</a:t>
            </a:r>
            <a:endParaRPr lang="en-US" altLang="ja-JP"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角丸四角形 18"/>
          <p:cNvSpPr/>
          <p:nvPr/>
        </p:nvSpPr>
        <p:spPr>
          <a:xfrm>
            <a:off x="600635" y="4343101"/>
            <a:ext cx="8289365" cy="1697878"/>
          </a:xfrm>
          <a:prstGeom prst="roundRect">
            <a:avLst>
              <a:gd name="adj" fmla="val 8631"/>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72000" rtlCol="0" anchor="ctr"/>
          <a:lstStyle/>
          <a:p>
            <a:pPr marL="201613" indent="201613"/>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避難所に備品を設置した後、</a:t>
            </a:r>
            <a:r>
              <a:rPr lang="ja-JP" altLang="en-US"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実際に開所訓練を実施。</a:t>
            </a:r>
            <a:endParaRPr lang="en-US" altLang="ja-JP"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646113" indent="-228600"/>
            <a:r>
              <a:rPr lang="ja-JP" altLang="en-US"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避難所の</a:t>
            </a:r>
            <a:r>
              <a:rPr lang="ja-JP" altLang="en-US" b="1" u="sng" dirty="0" smtClean="0">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rPr>
              <a:t>運営班に女性班や要配慮支援班を設置</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したことから</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訓練には</a:t>
            </a:r>
            <a:r>
              <a:rPr lang="ja-JP" altLang="en-US"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女性も積極的に参加。</a:t>
            </a:r>
            <a:endParaRPr lang="en-US" altLang="ja-JP"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01613"/>
            <a:endParaRPr lang="en-US" altLang="ja-JP"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01613" indent="242888"/>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訓練等で新たに見えてきた課題は、適宜対応。</a:t>
            </a:r>
            <a:endPar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6059675" y="6071486"/>
            <a:ext cx="2957325" cy="646331"/>
          </a:xfrm>
          <a:prstGeom prst="rect">
            <a:avLst/>
          </a:prstGeom>
          <a:noFill/>
        </p:spPr>
        <p:txBody>
          <a:bodyPr wrap="square" rtlCol="0">
            <a:spAutoFit/>
          </a:bodyPr>
          <a:lstStyle/>
          <a:p>
            <a:pPr algn="r"/>
            <a:r>
              <a:rPr lang="ja-JP" altLang="en-US" sz="1200" b="1" dirty="0" smtClean="0">
                <a:latin typeface="メイリオ"/>
                <a:ea typeface="メイリオ"/>
                <a:cs typeface="メイリオ"/>
              </a:rPr>
              <a:t>三島市　企画戦略部</a:t>
            </a:r>
            <a:endParaRPr lang="en-US" altLang="ja-JP" sz="1200" b="1" dirty="0" smtClean="0">
              <a:latin typeface="メイリオ"/>
              <a:ea typeface="メイリオ"/>
              <a:cs typeface="メイリオ"/>
            </a:endParaRPr>
          </a:p>
          <a:p>
            <a:pPr algn="r"/>
            <a:r>
              <a:rPr lang="ja-JP" altLang="en-US" sz="1200" b="1" dirty="0" smtClean="0">
                <a:latin typeface="メイリオ"/>
                <a:ea typeface="メイリオ"/>
                <a:cs typeface="メイリオ"/>
              </a:rPr>
              <a:t>危機管理課危機</a:t>
            </a:r>
            <a:r>
              <a:rPr lang="ja-JP" altLang="en-US" sz="1200" b="1" dirty="0">
                <a:latin typeface="メイリオ"/>
                <a:ea typeface="メイリオ"/>
                <a:cs typeface="メイリオ"/>
              </a:rPr>
              <a:t>管理係　</a:t>
            </a:r>
            <a:endParaRPr lang="en-US" altLang="ja-JP" sz="1200" b="1" dirty="0" smtClean="0">
              <a:latin typeface="メイリオ"/>
              <a:ea typeface="メイリオ"/>
              <a:cs typeface="メイリオ"/>
            </a:endParaRPr>
          </a:p>
          <a:p>
            <a:pPr algn="r"/>
            <a:r>
              <a:rPr lang="en-US" altLang="ja-JP" sz="1200" b="1" dirty="0" smtClean="0">
                <a:latin typeface="メイリオ"/>
                <a:ea typeface="メイリオ"/>
                <a:cs typeface="メイリオ"/>
              </a:rPr>
              <a:t>055-983-2650</a:t>
            </a:r>
            <a:endParaRPr lang="en-US" altLang="ja-JP" sz="1200" b="1" dirty="0">
              <a:latin typeface="メイリオ"/>
              <a:ea typeface="メイリオ"/>
              <a:cs typeface="メイリオ"/>
            </a:endParaRPr>
          </a:p>
        </p:txBody>
      </p:sp>
      <p:sp>
        <p:nvSpPr>
          <p:cNvPr id="21" name="テキスト ボックス 20"/>
          <p:cNvSpPr txBox="1"/>
          <p:nvPr/>
        </p:nvSpPr>
        <p:spPr>
          <a:xfrm>
            <a:off x="250825" y="6217909"/>
            <a:ext cx="6970246" cy="461665"/>
          </a:xfrm>
          <a:prstGeom prst="rect">
            <a:avLst/>
          </a:prstGeom>
          <a:noFill/>
        </p:spPr>
        <p:txBody>
          <a:bodyPr wrap="square" rtlCol="0">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内閣府避難所の確保と質の向上に関する検討会第４回質の</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向上ワーキンググループー</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資料２ </a:t>
            </a:r>
            <a:r>
              <a:rPr lang="en-US" altLang="ja-JP" sz="1200" dirty="0" smtClean="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hlinkClick r:id="rId3"/>
              </a:rPr>
              <a:t>http://www.bousai.go.jp/kaigirep/kentokai/hinanzyokakuho/wg_situ/pdf/dai4kaisiryo2.pdf</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p:cNvSpPr/>
          <p:nvPr/>
        </p:nvSpPr>
        <p:spPr>
          <a:xfrm>
            <a:off x="210221" y="818418"/>
            <a:ext cx="7608189" cy="400110"/>
          </a:xfrm>
          <a:prstGeom prst="rect">
            <a:avLst/>
          </a:prstGeom>
        </p:spPr>
        <p:txBody>
          <a:bodyPr wrap="square">
            <a:spAutoFit/>
          </a:bodyPr>
          <a:lstStyle/>
          <a:p>
            <a:r>
              <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取組</a:t>
            </a: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のポイント</a:t>
            </a:r>
            <a:r>
              <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b="1" dirty="0">
              <a:solidFill>
                <a:srgbClr val="FF0000"/>
              </a:solidFill>
              <a:latin typeface="メイリオ"/>
              <a:ea typeface="メイリオ"/>
              <a:cs typeface="メイリオ"/>
            </a:endParaRPr>
          </a:p>
        </p:txBody>
      </p:sp>
      <p:sp>
        <p:nvSpPr>
          <p:cNvPr id="24" name="正方形/長方形 23"/>
          <p:cNvSpPr/>
          <p:nvPr/>
        </p:nvSpPr>
        <p:spPr>
          <a:xfrm>
            <a:off x="7449671" y="80683"/>
            <a:ext cx="1559858" cy="665908"/>
          </a:xfrm>
          <a:prstGeom prst="rect">
            <a:avLst/>
          </a:prstGeom>
          <a:solidFill>
            <a:schemeClr val="accent5"/>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静岡県</a:t>
            </a:r>
            <a:endParaRPr kumimoji="1"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三島市</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3790881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 Box 4"/>
          <p:cNvSpPr txBox="1">
            <a:spLocks noChangeArrowheads="1"/>
          </p:cNvSpPr>
          <p:nvPr/>
        </p:nvSpPr>
        <p:spPr bwMode="auto">
          <a:xfrm>
            <a:off x="89756" y="108833"/>
            <a:ext cx="8964488" cy="646331"/>
          </a:xfrm>
          <a:prstGeom prst="rect">
            <a:avLst/>
          </a:prstGeom>
          <a:solidFill>
            <a:schemeClr val="accent5"/>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lIns="360000" anchor="ctr" anchorCtr="0">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hangingPunct="1">
              <a:spcBef>
                <a:spcPct val="50000"/>
              </a:spcBef>
            </a:pPr>
            <a:r>
              <a:rPr lang="ja-JP" altLang="en-US" sz="3600" dirty="0">
                <a:solidFill>
                  <a:schemeClr val="bg1"/>
                </a:solidFill>
                <a:latin typeface="+mj-ea"/>
                <a:ea typeface="+mj-ea"/>
              </a:rPr>
              <a:t>男女共同参画の視点から</a:t>
            </a:r>
            <a:r>
              <a:rPr lang="ja-JP" altLang="en-US" sz="3600" dirty="0" smtClean="0">
                <a:solidFill>
                  <a:schemeClr val="bg1"/>
                </a:solidFill>
                <a:latin typeface="+mj-ea"/>
                <a:ea typeface="+mj-ea"/>
              </a:rPr>
              <a:t>の防災</a:t>
            </a:r>
            <a:r>
              <a:rPr lang="ja-JP" altLang="en-US" sz="3600" dirty="0">
                <a:solidFill>
                  <a:schemeClr val="bg1"/>
                </a:solidFill>
                <a:latin typeface="+mj-ea"/>
                <a:ea typeface="+mj-ea"/>
              </a:rPr>
              <a:t>研修</a:t>
            </a:r>
          </a:p>
        </p:txBody>
      </p:sp>
      <p:sp>
        <p:nvSpPr>
          <p:cNvPr id="26" name="テキスト ボックス 25"/>
          <p:cNvSpPr txBox="1"/>
          <p:nvPr/>
        </p:nvSpPr>
        <p:spPr>
          <a:xfrm>
            <a:off x="288250" y="1196752"/>
            <a:ext cx="1723549" cy="725823"/>
          </a:xfrm>
          <a:prstGeom prst="rect">
            <a:avLst/>
          </a:prstGeom>
          <a:solidFill>
            <a:schemeClr val="accent5"/>
          </a:solidFill>
          <a:ln>
            <a:noFill/>
          </a:ln>
        </p:spPr>
        <p:txBody>
          <a:bodyPr wrap="none" rtlCol="0" anchor="ctr">
            <a:noAutofit/>
          </a:bodyPr>
          <a:lstStyle/>
          <a:p>
            <a:pPr algn="ctr"/>
            <a:r>
              <a:rPr lang="ja-JP" altLang="en-US" sz="2400" dirty="0" smtClean="0">
                <a:solidFill>
                  <a:schemeClr val="bg1"/>
                </a:solidFill>
              </a:rPr>
              <a:t>座　学</a:t>
            </a:r>
            <a:endParaRPr kumimoji="1" lang="ja-JP" altLang="en-US" sz="2400" dirty="0">
              <a:solidFill>
                <a:schemeClr val="bg1"/>
              </a:solidFill>
            </a:endParaRPr>
          </a:p>
        </p:txBody>
      </p:sp>
      <p:sp>
        <p:nvSpPr>
          <p:cNvPr id="27" name="テキスト ボックス 26"/>
          <p:cNvSpPr txBox="1"/>
          <p:nvPr/>
        </p:nvSpPr>
        <p:spPr>
          <a:xfrm>
            <a:off x="2682191" y="1196753"/>
            <a:ext cx="2969929" cy="725823"/>
          </a:xfrm>
          <a:prstGeom prst="rect">
            <a:avLst/>
          </a:prstGeom>
          <a:solidFill>
            <a:schemeClr val="bg1">
              <a:lumMod val="95000"/>
            </a:schemeClr>
          </a:solidFill>
          <a:ln w="9525">
            <a:solidFill>
              <a:schemeClr val="bg1">
                <a:lumMod val="50000"/>
              </a:schemeClr>
            </a:solidFill>
          </a:ln>
        </p:spPr>
        <p:txBody>
          <a:bodyPr wrap="square" rtlCol="0" anchor="ctr" anchorCtr="0">
            <a:noAutofit/>
          </a:bodyPr>
          <a:lstStyle/>
          <a:p>
            <a:r>
              <a:rPr kumimoji="1" lang="ja-JP" altLang="en-US" sz="2400" dirty="0" smtClean="0"/>
              <a:t>防災と男女共同参画</a:t>
            </a:r>
            <a:endParaRPr kumimoji="1" lang="ja-JP" altLang="en-US" sz="2400" dirty="0"/>
          </a:p>
        </p:txBody>
      </p:sp>
      <p:sp>
        <p:nvSpPr>
          <p:cNvPr id="28" name="テキスト ボックス 27"/>
          <p:cNvSpPr txBox="1"/>
          <p:nvPr/>
        </p:nvSpPr>
        <p:spPr>
          <a:xfrm>
            <a:off x="288250" y="2174921"/>
            <a:ext cx="1723549" cy="3516268"/>
          </a:xfrm>
          <a:prstGeom prst="rect">
            <a:avLst/>
          </a:prstGeom>
          <a:solidFill>
            <a:schemeClr val="accent5"/>
          </a:solidFill>
          <a:ln>
            <a:noFill/>
          </a:ln>
        </p:spPr>
        <p:txBody>
          <a:bodyPr wrap="none" rtlCol="0" anchor="ctr">
            <a:noAutofit/>
          </a:bodyPr>
          <a:lstStyle/>
          <a:p>
            <a:pPr algn="ctr"/>
            <a:r>
              <a:rPr lang="ja-JP" altLang="en-US" sz="2400" dirty="0" smtClean="0">
                <a:solidFill>
                  <a:schemeClr val="bg1"/>
                </a:solidFill>
              </a:rPr>
              <a:t>グループ</a:t>
            </a:r>
            <a:endParaRPr lang="en-US" altLang="ja-JP" sz="2400" dirty="0" smtClean="0">
              <a:solidFill>
                <a:schemeClr val="bg1"/>
              </a:solidFill>
            </a:endParaRPr>
          </a:p>
          <a:p>
            <a:pPr algn="ctr"/>
            <a:r>
              <a:rPr lang="ja-JP" altLang="en-US" sz="2400" dirty="0" smtClean="0">
                <a:solidFill>
                  <a:schemeClr val="bg1"/>
                </a:solidFill>
              </a:rPr>
              <a:t>ワーク</a:t>
            </a:r>
            <a:endParaRPr kumimoji="1" lang="en-US" altLang="ja-JP" sz="2400" dirty="0" smtClean="0">
              <a:solidFill>
                <a:schemeClr val="bg1"/>
              </a:solidFill>
            </a:endParaRPr>
          </a:p>
        </p:txBody>
      </p:sp>
      <p:sp>
        <p:nvSpPr>
          <p:cNvPr id="31" name="テキスト ボックス 30"/>
          <p:cNvSpPr txBox="1"/>
          <p:nvPr/>
        </p:nvSpPr>
        <p:spPr>
          <a:xfrm>
            <a:off x="2695639" y="3038067"/>
            <a:ext cx="4756682" cy="419617"/>
          </a:xfrm>
          <a:prstGeom prst="rect">
            <a:avLst/>
          </a:prstGeom>
          <a:solidFill>
            <a:schemeClr val="bg1">
              <a:lumMod val="95000"/>
            </a:schemeClr>
          </a:solidFill>
          <a:ln>
            <a:solidFill>
              <a:schemeClr val="bg1">
                <a:lumMod val="50000"/>
              </a:schemeClr>
            </a:solidFill>
          </a:ln>
        </p:spPr>
        <p:txBody>
          <a:bodyPr wrap="square" rtlCol="0" anchor="ctr" anchorCtr="0">
            <a:noAutofit/>
          </a:bodyPr>
          <a:lstStyle/>
          <a:p>
            <a:r>
              <a:rPr kumimoji="1" lang="ja-JP" altLang="en-US" sz="2000" dirty="0" smtClean="0"/>
              <a:t>シチュエーションから考える行政の対策</a:t>
            </a:r>
            <a:endParaRPr kumimoji="1" lang="ja-JP" altLang="en-US" sz="2000" dirty="0"/>
          </a:p>
        </p:txBody>
      </p:sp>
      <p:sp>
        <p:nvSpPr>
          <p:cNvPr id="35" name="テキスト ボックス 34"/>
          <p:cNvSpPr txBox="1"/>
          <p:nvPr/>
        </p:nvSpPr>
        <p:spPr>
          <a:xfrm>
            <a:off x="2695638" y="4589280"/>
            <a:ext cx="4756683" cy="417003"/>
          </a:xfrm>
          <a:prstGeom prst="rect">
            <a:avLst/>
          </a:prstGeom>
          <a:solidFill>
            <a:schemeClr val="bg1">
              <a:lumMod val="95000"/>
            </a:schemeClr>
          </a:solidFill>
          <a:ln>
            <a:solidFill>
              <a:schemeClr val="bg1">
                <a:lumMod val="50000"/>
              </a:schemeClr>
            </a:solidFill>
          </a:ln>
        </p:spPr>
        <p:txBody>
          <a:bodyPr wrap="square" rtlCol="0" anchor="ctr" anchorCtr="0">
            <a:noAutofit/>
          </a:bodyPr>
          <a:lstStyle/>
          <a:p>
            <a:r>
              <a:rPr lang="ja-JP" altLang="en-US" sz="2000" dirty="0" smtClean="0"/>
              <a:t>地域の課題と行政が実行すべき解決策</a:t>
            </a:r>
            <a:endParaRPr kumimoji="1" lang="ja-JP" altLang="en-US" sz="2000" dirty="0"/>
          </a:p>
        </p:txBody>
      </p:sp>
      <p:sp>
        <p:nvSpPr>
          <p:cNvPr id="36" name="テキスト ボックス 35"/>
          <p:cNvSpPr txBox="1"/>
          <p:nvPr/>
        </p:nvSpPr>
        <p:spPr>
          <a:xfrm>
            <a:off x="2695638" y="5943537"/>
            <a:ext cx="1372305" cy="725823"/>
          </a:xfrm>
          <a:prstGeom prst="rect">
            <a:avLst/>
          </a:prstGeom>
          <a:solidFill>
            <a:srgbClr val="FDF9DB"/>
          </a:solidFill>
          <a:ln>
            <a:solidFill>
              <a:srgbClr val="FFCC00"/>
            </a:solidFill>
          </a:ln>
        </p:spPr>
        <p:txBody>
          <a:bodyPr wrap="square" rtlCol="0" anchor="ctr" anchorCtr="0">
            <a:noAutofit/>
          </a:bodyPr>
          <a:lstStyle/>
          <a:p>
            <a:r>
              <a:rPr kumimoji="1" lang="ja-JP" altLang="en-US" sz="2400" dirty="0" smtClean="0"/>
              <a:t>まとめ</a:t>
            </a:r>
            <a:endParaRPr kumimoji="1" lang="ja-JP" altLang="en-US" sz="2400" dirty="0"/>
          </a:p>
        </p:txBody>
      </p:sp>
      <p:sp>
        <p:nvSpPr>
          <p:cNvPr id="37" name="テキスト ボックス 36"/>
          <p:cNvSpPr txBox="1"/>
          <p:nvPr/>
        </p:nvSpPr>
        <p:spPr>
          <a:xfrm>
            <a:off x="2207349" y="1196752"/>
            <a:ext cx="492443" cy="725823"/>
          </a:xfrm>
          <a:prstGeom prst="rect">
            <a:avLst/>
          </a:prstGeom>
          <a:solidFill>
            <a:schemeClr val="bg1">
              <a:lumMod val="50000"/>
            </a:schemeClr>
          </a:solidFill>
          <a:ln w="9525">
            <a:solidFill>
              <a:schemeClr val="bg1">
                <a:lumMod val="50000"/>
              </a:schemeClr>
            </a:solidFill>
          </a:ln>
        </p:spPr>
        <p:txBody>
          <a:bodyPr wrap="none" rtlCol="0" anchor="ctr">
            <a:noAutofit/>
          </a:bodyPr>
          <a:lstStyle/>
          <a:p>
            <a:r>
              <a:rPr kumimoji="1" lang="ja-JP" altLang="en-US" sz="2400" b="1" dirty="0" smtClean="0">
                <a:solidFill>
                  <a:schemeClr val="bg1"/>
                </a:solidFill>
              </a:rPr>
              <a:t>１</a:t>
            </a:r>
            <a:endParaRPr kumimoji="1" lang="ja-JP" altLang="en-US" sz="2400" b="1" dirty="0">
              <a:solidFill>
                <a:schemeClr val="bg1"/>
              </a:solidFill>
            </a:endParaRPr>
          </a:p>
        </p:txBody>
      </p:sp>
      <p:sp>
        <p:nvSpPr>
          <p:cNvPr id="29" name="テキスト ボックス 28"/>
          <p:cNvSpPr txBox="1"/>
          <p:nvPr/>
        </p:nvSpPr>
        <p:spPr>
          <a:xfrm>
            <a:off x="2695638" y="2174921"/>
            <a:ext cx="5976664" cy="725823"/>
          </a:xfrm>
          <a:prstGeom prst="rect">
            <a:avLst/>
          </a:prstGeom>
          <a:solidFill>
            <a:schemeClr val="bg1">
              <a:lumMod val="95000"/>
            </a:schemeClr>
          </a:solidFill>
          <a:ln>
            <a:solidFill>
              <a:schemeClr val="bg1">
                <a:lumMod val="50000"/>
              </a:schemeClr>
            </a:solidFill>
          </a:ln>
        </p:spPr>
        <p:txBody>
          <a:bodyPr wrap="square" rtlCol="0" anchor="ctr" anchorCtr="0">
            <a:noAutofit/>
          </a:bodyPr>
          <a:lstStyle/>
          <a:p>
            <a:r>
              <a:rPr lang="ja-JP" altLang="en-US" sz="2400" dirty="0"/>
              <a:t>男女共同参画の視点</a:t>
            </a:r>
            <a:r>
              <a:rPr lang="ja-JP" altLang="en-US" sz="2400" dirty="0" smtClean="0"/>
              <a:t>から具体的</a:t>
            </a:r>
            <a:r>
              <a:rPr lang="ja-JP" altLang="en-US" sz="2400" dirty="0"/>
              <a:t>に考える</a:t>
            </a:r>
          </a:p>
        </p:txBody>
      </p:sp>
      <p:sp>
        <p:nvSpPr>
          <p:cNvPr id="38" name="テキスト ボックス 37"/>
          <p:cNvSpPr txBox="1"/>
          <p:nvPr/>
        </p:nvSpPr>
        <p:spPr>
          <a:xfrm>
            <a:off x="2183382" y="2174921"/>
            <a:ext cx="492443" cy="725823"/>
          </a:xfrm>
          <a:prstGeom prst="rect">
            <a:avLst/>
          </a:prstGeom>
          <a:solidFill>
            <a:schemeClr val="bg1">
              <a:lumMod val="50000"/>
            </a:schemeClr>
          </a:solidFill>
          <a:ln>
            <a:solidFill>
              <a:schemeClr val="bg1">
                <a:lumMod val="50000"/>
              </a:schemeClr>
            </a:solidFill>
          </a:ln>
        </p:spPr>
        <p:txBody>
          <a:bodyPr wrap="none" rtlCol="0" anchor="ctr">
            <a:noAutofit/>
          </a:bodyPr>
          <a:lstStyle/>
          <a:p>
            <a:r>
              <a:rPr kumimoji="1" lang="ja-JP" altLang="en-US" sz="2400" b="1" dirty="0" smtClean="0">
                <a:solidFill>
                  <a:schemeClr val="bg1"/>
                </a:solidFill>
              </a:rPr>
              <a:t>２</a:t>
            </a:r>
            <a:endParaRPr kumimoji="1" lang="ja-JP" altLang="en-US" sz="2400" b="1" dirty="0">
              <a:solidFill>
                <a:schemeClr val="bg1"/>
              </a:solidFill>
            </a:endParaRPr>
          </a:p>
        </p:txBody>
      </p:sp>
      <p:sp>
        <p:nvSpPr>
          <p:cNvPr id="34" name="テキスト ボックス 33"/>
          <p:cNvSpPr txBox="1"/>
          <p:nvPr/>
        </p:nvSpPr>
        <p:spPr>
          <a:xfrm>
            <a:off x="2695638" y="3682606"/>
            <a:ext cx="5976664" cy="725823"/>
          </a:xfrm>
          <a:prstGeom prst="rect">
            <a:avLst/>
          </a:prstGeom>
          <a:solidFill>
            <a:schemeClr val="bg1">
              <a:lumMod val="95000"/>
            </a:schemeClr>
          </a:solidFill>
          <a:ln>
            <a:solidFill>
              <a:schemeClr val="bg1">
                <a:lumMod val="50000"/>
              </a:schemeClr>
            </a:solidFill>
          </a:ln>
        </p:spPr>
        <p:txBody>
          <a:bodyPr wrap="square" rtlCol="0" anchor="ctr" anchorCtr="0">
            <a:noAutofit/>
          </a:bodyPr>
          <a:lstStyle/>
          <a:p>
            <a:r>
              <a:rPr lang="ja-JP" altLang="en-US" sz="2400" dirty="0"/>
              <a:t>男女共同参画の視点からの防災を実践</a:t>
            </a:r>
            <a:r>
              <a:rPr lang="ja-JP" altLang="en-US" sz="2400" dirty="0" smtClean="0"/>
              <a:t>する</a:t>
            </a:r>
            <a:endParaRPr lang="ja-JP" altLang="en-US" sz="2400" dirty="0"/>
          </a:p>
        </p:txBody>
      </p:sp>
      <p:sp>
        <p:nvSpPr>
          <p:cNvPr id="39" name="テキスト ボックス 38"/>
          <p:cNvSpPr txBox="1"/>
          <p:nvPr/>
        </p:nvSpPr>
        <p:spPr>
          <a:xfrm>
            <a:off x="2183382" y="3682606"/>
            <a:ext cx="492443" cy="725823"/>
          </a:xfrm>
          <a:prstGeom prst="rect">
            <a:avLst/>
          </a:prstGeom>
          <a:solidFill>
            <a:schemeClr val="bg1">
              <a:lumMod val="50000"/>
            </a:schemeClr>
          </a:solidFill>
          <a:ln>
            <a:solidFill>
              <a:schemeClr val="bg1">
                <a:lumMod val="50000"/>
              </a:schemeClr>
            </a:solidFill>
          </a:ln>
        </p:spPr>
        <p:txBody>
          <a:bodyPr wrap="none" rtlCol="0" anchor="ctr">
            <a:noAutofit/>
          </a:bodyPr>
          <a:lstStyle/>
          <a:p>
            <a:r>
              <a:rPr kumimoji="1" lang="ja-JP" altLang="en-US" sz="2400" b="1" dirty="0" smtClean="0">
                <a:solidFill>
                  <a:schemeClr val="bg1"/>
                </a:solidFill>
              </a:rPr>
              <a:t>３</a:t>
            </a:r>
            <a:endParaRPr kumimoji="1" lang="ja-JP" altLang="en-US" sz="2400" b="1" dirty="0">
              <a:solidFill>
                <a:schemeClr val="bg1"/>
              </a:solidFill>
            </a:endParaRPr>
          </a:p>
        </p:txBody>
      </p:sp>
      <p:sp>
        <p:nvSpPr>
          <p:cNvPr id="40" name="テキスト ボックス 39"/>
          <p:cNvSpPr txBox="1"/>
          <p:nvPr/>
        </p:nvSpPr>
        <p:spPr>
          <a:xfrm>
            <a:off x="297963" y="5943536"/>
            <a:ext cx="1723549" cy="725823"/>
          </a:xfrm>
          <a:prstGeom prst="rect">
            <a:avLst/>
          </a:prstGeom>
          <a:solidFill>
            <a:schemeClr val="accent5"/>
          </a:solidFill>
          <a:ln>
            <a:noFill/>
          </a:ln>
        </p:spPr>
        <p:txBody>
          <a:bodyPr wrap="none" rtlCol="0" anchor="ctr">
            <a:noAutofit/>
          </a:bodyPr>
          <a:lstStyle/>
          <a:p>
            <a:pPr algn="ctr"/>
            <a:r>
              <a:rPr lang="ja-JP" altLang="en-US" sz="2400" dirty="0" smtClean="0">
                <a:solidFill>
                  <a:schemeClr val="bg1"/>
                </a:solidFill>
              </a:rPr>
              <a:t>まとめ</a:t>
            </a:r>
            <a:endParaRPr lang="en-US" altLang="ja-JP" sz="2400" dirty="0" smtClean="0">
              <a:solidFill>
                <a:schemeClr val="bg1"/>
              </a:solidFill>
            </a:endParaRPr>
          </a:p>
        </p:txBody>
      </p:sp>
      <p:sp>
        <p:nvSpPr>
          <p:cNvPr id="18" name="テキスト ボックス 17"/>
          <p:cNvSpPr txBox="1"/>
          <p:nvPr/>
        </p:nvSpPr>
        <p:spPr>
          <a:xfrm>
            <a:off x="2183382" y="5943535"/>
            <a:ext cx="492443" cy="725823"/>
          </a:xfrm>
          <a:prstGeom prst="rect">
            <a:avLst/>
          </a:prstGeom>
          <a:solidFill>
            <a:srgbClr val="FFCC00"/>
          </a:solidFill>
          <a:ln>
            <a:solidFill>
              <a:srgbClr val="FFCC00"/>
            </a:solidFill>
          </a:ln>
        </p:spPr>
        <p:txBody>
          <a:bodyPr wrap="none" rtlCol="0" anchor="ctr">
            <a:noAutofit/>
          </a:bodyPr>
          <a:lstStyle/>
          <a:p>
            <a:r>
              <a:rPr lang="ja-JP" altLang="en-US" sz="2400" b="1" dirty="0">
                <a:solidFill>
                  <a:schemeClr val="bg1"/>
                </a:solidFill>
              </a:rPr>
              <a:t>４</a:t>
            </a:r>
            <a:endParaRPr kumimoji="1" lang="ja-JP" altLang="en-US" sz="2400" b="1" dirty="0">
              <a:solidFill>
                <a:schemeClr val="bg1"/>
              </a:solidFill>
            </a:endParaRPr>
          </a:p>
        </p:txBody>
      </p:sp>
      <p:sp>
        <p:nvSpPr>
          <p:cNvPr id="23" name="テキスト ボックス 22"/>
          <p:cNvSpPr txBox="1"/>
          <p:nvPr/>
        </p:nvSpPr>
        <p:spPr>
          <a:xfrm>
            <a:off x="2695638" y="5187133"/>
            <a:ext cx="4756684" cy="417003"/>
          </a:xfrm>
          <a:prstGeom prst="rect">
            <a:avLst/>
          </a:prstGeom>
          <a:solidFill>
            <a:schemeClr val="bg1">
              <a:lumMod val="95000"/>
            </a:schemeClr>
          </a:solidFill>
          <a:ln>
            <a:solidFill>
              <a:schemeClr val="bg1">
                <a:lumMod val="50000"/>
              </a:schemeClr>
            </a:solidFill>
          </a:ln>
        </p:spPr>
        <p:txBody>
          <a:bodyPr wrap="square" rtlCol="0" anchor="ctr" anchorCtr="0">
            <a:noAutofit/>
          </a:bodyPr>
          <a:lstStyle/>
          <a:p>
            <a:r>
              <a:rPr lang="ja-JP" altLang="en-US" sz="2000" dirty="0"/>
              <a:t>全国</a:t>
            </a:r>
            <a:r>
              <a:rPr lang="ja-JP" altLang="en-US" sz="2000" dirty="0" smtClean="0"/>
              <a:t>の取組</a:t>
            </a:r>
            <a:r>
              <a:rPr kumimoji="1" lang="ja-JP" altLang="en-US" sz="2000" dirty="0" smtClean="0"/>
              <a:t>事例紹介</a:t>
            </a:r>
            <a:endParaRPr kumimoji="1" lang="ja-JP" altLang="en-US" sz="2000" dirty="0"/>
          </a:p>
        </p:txBody>
      </p:sp>
      <p:sp>
        <p:nvSpPr>
          <p:cNvPr id="19" name="正方形/長方形 18"/>
          <p:cNvSpPr/>
          <p:nvPr/>
        </p:nvSpPr>
        <p:spPr>
          <a:xfrm>
            <a:off x="2183382" y="5943534"/>
            <a:ext cx="1884561" cy="725824"/>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1167221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 Box 4"/>
          <p:cNvSpPr txBox="1">
            <a:spLocks noChangeArrowheads="1"/>
          </p:cNvSpPr>
          <p:nvPr/>
        </p:nvSpPr>
        <p:spPr bwMode="auto">
          <a:xfrm>
            <a:off x="-16561" y="238492"/>
            <a:ext cx="9160561" cy="546945"/>
          </a:xfrm>
          <a:prstGeom prst="rect">
            <a:avLst/>
          </a:prstGeom>
          <a:solidFill>
            <a:schemeClr val="accent5"/>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algn="ctr" eaLnBrk="1" hangingPunct="1">
              <a:spcBef>
                <a:spcPct val="50000"/>
              </a:spcBef>
            </a:pPr>
            <a:r>
              <a:rPr lang="ja-JP" altLang="en-US" sz="2954" dirty="0" smtClean="0">
                <a:solidFill>
                  <a:schemeClr val="bg1"/>
                </a:solidFill>
                <a:latin typeface="+mj-ea"/>
                <a:ea typeface="+mj-ea"/>
              </a:rPr>
              <a:t>まとめ</a:t>
            </a:r>
            <a:endParaRPr lang="ja-JP" altLang="en-US" sz="2954" dirty="0">
              <a:solidFill>
                <a:schemeClr val="bg1"/>
              </a:solidFill>
              <a:latin typeface="+mj-ea"/>
              <a:ea typeface="+mj-ea"/>
            </a:endParaRPr>
          </a:p>
        </p:txBody>
      </p:sp>
      <p:sp>
        <p:nvSpPr>
          <p:cNvPr id="21" name="コンテンツ プレースホルダー 2"/>
          <p:cNvSpPr txBox="1">
            <a:spLocks/>
          </p:cNvSpPr>
          <p:nvPr/>
        </p:nvSpPr>
        <p:spPr>
          <a:xfrm>
            <a:off x="239352" y="980729"/>
            <a:ext cx="8640960" cy="1368151"/>
          </a:xfrm>
          <a:prstGeom prst="rect">
            <a:avLst/>
          </a:prstGeom>
          <a:solidFill>
            <a:schemeClr val="accent6">
              <a:lumMod val="20000"/>
              <a:lumOff val="80000"/>
            </a:schemeClr>
          </a:solidFill>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dirty="0" smtClean="0"/>
              <a:t>男女共同参画の推進は</a:t>
            </a:r>
            <a:endParaRPr lang="en-US" altLang="ja-JP" dirty="0" smtClean="0"/>
          </a:p>
          <a:p>
            <a:pPr marL="0" indent="0" algn="ctr">
              <a:buNone/>
            </a:pPr>
            <a:r>
              <a:rPr lang="ja-JP" altLang="en-US" b="1" u="sng" dirty="0" smtClean="0">
                <a:solidFill>
                  <a:schemeClr val="accent5"/>
                </a:solidFill>
              </a:rPr>
              <a:t>災害に強い地域社会づくり</a:t>
            </a:r>
            <a:r>
              <a:rPr lang="ja-JP" altLang="en-US" dirty="0" smtClean="0"/>
              <a:t>の具体的手段</a:t>
            </a:r>
            <a:endParaRPr lang="en-US" altLang="ja-JP" dirty="0" smtClean="0"/>
          </a:p>
        </p:txBody>
      </p:sp>
      <p:sp>
        <p:nvSpPr>
          <p:cNvPr id="22" name="コンテンツ プレースホルダー 2"/>
          <p:cNvSpPr txBox="1">
            <a:spLocks/>
          </p:cNvSpPr>
          <p:nvPr/>
        </p:nvSpPr>
        <p:spPr>
          <a:xfrm>
            <a:off x="239352" y="3140970"/>
            <a:ext cx="8640960" cy="1224134"/>
          </a:xfrm>
          <a:prstGeom prst="rect">
            <a:avLst/>
          </a:prstGeom>
          <a:solidFill>
            <a:schemeClr val="accent3">
              <a:lumMod val="20000"/>
              <a:lumOff val="80000"/>
            </a:schemeClr>
          </a:solidFill>
        </p:spPr>
        <p:txBody>
          <a:bodyPr vert="horz" lIns="91440" tIns="45720" rIns="91440" bIns="45720" rtlCol="0" anchor="ctr" anchorCtr="0">
            <a:normAutofit fontScale="925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b="1" u="sng" dirty="0" smtClean="0">
                <a:solidFill>
                  <a:schemeClr val="accent2"/>
                </a:solidFill>
              </a:rPr>
              <a:t>防災施策に男女</a:t>
            </a:r>
            <a:r>
              <a:rPr lang="ja-JP" altLang="en-US" b="1" u="sng" dirty="0">
                <a:solidFill>
                  <a:schemeClr val="accent2"/>
                </a:solidFill>
              </a:rPr>
              <a:t>共同参画の</a:t>
            </a:r>
            <a:r>
              <a:rPr lang="ja-JP" altLang="en-US" b="1" u="sng" dirty="0" smtClean="0">
                <a:solidFill>
                  <a:schemeClr val="accent2"/>
                </a:solidFill>
              </a:rPr>
              <a:t>視点が反映されるよう関係者がその必要性を共有することが不可欠</a:t>
            </a:r>
            <a:endParaRPr lang="en-US" altLang="ja-JP" b="1" u="sng" dirty="0" smtClean="0">
              <a:solidFill>
                <a:schemeClr val="accent2"/>
              </a:solidFill>
            </a:endParaRPr>
          </a:p>
        </p:txBody>
      </p:sp>
      <p:sp>
        <p:nvSpPr>
          <p:cNvPr id="24" name="右矢印 23"/>
          <p:cNvSpPr/>
          <p:nvPr/>
        </p:nvSpPr>
        <p:spPr>
          <a:xfrm rot="5400000">
            <a:off x="4175955" y="2281013"/>
            <a:ext cx="792090" cy="927823"/>
          </a:xfrm>
          <a:prstGeom prst="rightArrow">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kumimoji="1" lang="ja-JP" altLang="en-US"/>
          </a:p>
        </p:txBody>
      </p:sp>
      <p:sp>
        <p:nvSpPr>
          <p:cNvPr id="30" name="コンテンツ プレースホルダー 2"/>
          <p:cNvSpPr txBox="1">
            <a:spLocks/>
          </p:cNvSpPr>
          <p:nvPr/>
        </p:nvSpPr>
        <p:spPr>
          <a:xfrm>
            <a:off x="251520" y="4509119"/>
            <a:ext cx="8640960" cy="2211517"/>
          </a:xfrm>
          <a:prstGeom prst="rect">
            <a:avLst/>
          </a:prstGeom>
          <a:noFill/>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dirty="0" smtClean="0"/>
              <a:t>災害対応は、地方公共団体の全職員が</a:t>
            </a:r>
            <a:r>
              <a:rPr lang="en-US" altLang="ja-JP" dirty="0" smtClean="0"/>
              <a:t/>
            </a:r>
            <a:br>
              <a:rPr lang="en-US" altLang="ja-JP" dirty="0" smtClean="0"/>
            </a:br>
            <a:r>
              <a:rPr lang="ja-JP" altLang="en-US" dirty="0" smtClean="0"/>
              <a:t>対応することが必要となるため、</a:t>
            </a:r>
            <a:r>
              <a:rPr lang="en-US" altLang="ja-JP" dirty="0" smtClean="0"/>
              <a:t/>
            </a:r>
            <a:br>
              <a:rPr lang="en-US" altLang="ja-JP" dirty="0" smtClean="0"/>
            </a:br>
            <a:r>
              <a:rPr lang="ja-JP" altLang="en-US" dirty="0" smtClean="0"/>
              <a:t>日常的に、あらゆる場と機会を活用して、</a:t>
            </a:r>
            <a:r>
              <a:rPr lang="en-US" altLang="ja-JP" dirty="0" smtClean="0"/>
              <a:t/>
            </a:r>
            <a:br>
              <a:rPr lang="en-US" altLang="ja-JP" dirty="0" smtClean="0"/>
            </a:br>
            <a:r>
              <a:rPr lang="ja-JP" altLang="en-US" dirty="0" smtClean="0"/>
              <a:t>職員の理解を深めることが必要。</a:t>
            </a:r>
            <a:endParaRPr lang="en-US" altLang="ja-JP" dirty="0" smtClean="0"/>
          </a:p>
        </p:txBody>
      </p:sp>
    </p:spTree>
    <p:extLst>
      <p:ext uri="{BB962C8B-B14F-4D97-AF65-F5344CB8AC3E}">
        <p14:creationId xmlns:p14="http://schemas.microsoft.com/office/powerpoint/2010/main" val="36124266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1700808"/>
            <a:ext cx="8229600" cy="1143000"/>
          </a:xfrm>
        </p:spPr>
        <p:txBody>
          <a:bodyPr/>
          <a:lstStyle/>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地域の災害の特色</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8974322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1844824"/>
            <a:ext cx="8229600" cy="1143000"/>
          </a:xfrm>
        </p:spPr>
        <p:txBody>
          <a:bodyPr>
            <a:noAutofit/>
          </a:bodyPr>
          <a:lstStyle/>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地域の防災における</a:t>
            </a:r>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男女共同参画推進の取組</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1996436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89756" y="108000"/>
            <a:ext cx="8964488" cy="488201"/>
          </a:xfrm>
          <a:prstGeom prst="rect">
            <a:avLst/>
          </a:prstGeom>
          <a:solidFill>
            <a:schemeClr val="accent5"/>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lIns="360000" bIns="72000" anchor="ctr" anchorCtr="0">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hangingPunct="1">
              <a:spcBef>
                <a:spcPct val="50000"/>
              </a:spcBef>
            </a:pPr>
            <a:r>
              <a:rPr lang="ja-JP" altLang="en-US" sz="2400" dirty="0" smtClean="0">
                <a:solidFill>
                  <a:schemeClr val="bg1"/>
                </a:solidFill>
                <a:latin typeface="+mn-ea"/>
                <a:ea typeface="+mn-ea"/>
              </a:rPr>
              <a:t>セッション</a:t>
            </a:r>
            <a:r>
              <a:rPr lang="ja-JP" altLang="en-US" sz="2400" dirty="0">
                <a:solidFill>
                  <a:schemeClr val="bg1"/>
                </a:solidFill>
                <a:latin typeface="+mn-ea"/>
                <a:ea typeface="+mn-ea"/>
              </a:rPr>
              <a:t>３</a:t>
            </a:r>
            <a:r>
              <a:rPr lang="ja-JP" altLang="en-US" sz="2400" dirty="0" smtClean="0">
                <a:solidFill>
                  <a:schemeClr val="bg1"/>
                </a:solidFill>
                <a:latin typeface="+mn-ea"/>
                <a:ea typeface="+mn-ea"/>
              </a:rPr>
              <a:t>の進め方</a:t>
            </a:r>
            <a:endParaRPr lang="ja-JP" altLang="en-US" sz="2400" dirty="0">
              <a:solidFill>
                <a:schemeClr val="bg1"/>
              </a:solidFill>
              <a:latin typeface="+mn-ea"/>
              <a:ea typeface="+mn-ea"/>
            </a:endParaRPr>
          </a:p>
        </p:txBody>
      </p:sp>
      <p:sp>
        <p:nvSpPr>
          <p:cNvPr id="6" name="テキスト ボックス 5"/>
          <p:cNvSpPr txBox="1"/>
          <p:nvPr/>
        </p:nvSpPr>
        <p:spPr>
          <a:xfrm>
            <a:off x="1125541" y="1124744"/>
            <a:ext cx="7328615" cy="936104"/>
          </a:xfrm>
          <a:prstGeom prst="rect">
            <a:avLst/>
          </a:prstGeom>
          <a:noFill/>
          <a:ln>
            <a:solidFill>
              <a:schemeClr val="accent5"/>
            </a:solidFill>
          </a:ln>
        </p:spPr>
        <p:txBody>
          <a:bodyPr wrap="square" lIns="180000" rtlCol="0" anchor="ctr" anchorCtr="0">
            <a:noAutofit/>
          </a:bodyPr>
          <a:lstStyle/>
          <a:p>
            <a:r>
              <a:rPr lang="ja-JP" altLang="en-US" sz="2000" dirty="0"/>
              <a:t>グループ</a:t>
            </a:r>
            <a:r>
              <a:rPr lang="ja-JP" altLang="en-US" sz="2000" dirty="0" smtClean="0"/>
              <a:t>で「地域</a:t>
            </a:r>
            <a:r>
              <a:rPr lang="ja-JP" altLang="en-US" sz="2000" dirty="0"/>
              <a:t>の防災対策の</a:t>
            </a:r>
            <a:r>
              <a:rPr lang="en-US" altLang="ja-JP" sz="2000" dirty="0"/>
              <a:t>『</a:t>
            </a:r>
            <a:r>
              <a:rPr lang="ja-JP" altLang="en-US" sz="2000" dirty="0"/>
              <a:t>課題</a:t>
            </a:r>
            <a:r>
              <a:rPr lang="en-US" altLang="ja-JP" sz="2000" dirty="0"/>
              <a:t>』</a:t>
            </a:r>
            <a:r>
              <a:rPr lang="ja-JP" altLang="en-US" sz="2000" dirty="0"/>
              <a:t>は何か」を</a:t>
            </a:r>
            <a:r>
              <a:rPr lang="ja-JP" altLang="en-US" sz="2000" dirty="0" smtClean="0"/>
              <a:t>話し合う</a:t>
            </a:r>
            <a:endParaRPr lang="ja-JP" altLang="en-US" sz="2000" dirty="0"/>
          </a:p>
        </p:txBody>
      </p:sp>
      <p:sp>
        <p:nvSpPr>
          <p:cNvPr id="7" name="テキスト ボックス 6"/>
          <p:cNvSpPr txBox="1"/>
          <p:nvPr/>
        </p:nvSpPr>
        <p:spPr>
          <a:xfrm>
            <a:off x="666488" y="1121213"/>
            <a:ext cx="492443" cy="939081"/>
          </a:xfrm>
          <a:prstGeom prst="rect">
            <a:avLst/>
          </a:prstGeom>
          <a:solidFill>
            <a:schemeClr val="accent5"/>
          </a:solidFill>
          <a:ln>
            <a:solidFill>
              <a:schemeClr val="accent5"/>
            </a:solidFill>
          </a:ln>
        </p:spPr>
        <p:txBody>
          <a:bodyPr wrap="none" rtlCol="0" anchor="ctr">
            <a:noAutofit/>
          </a:bodyPr>
          <a:lstStyle/>
          <a:p>
            <a:pPr algn="ctr"/>
            <a:r>
              <a:rPr lang="ja-JP" altLang="en-US" sz="2400" b="1" dirty="0">
                <a:solidFill>
                  <a:schemeClr val="bg1"/>
                </a:solidFill>
              </a:rPr>
              <a:t>１</a:t>
            </a:r>
            <a:endParaRPr kumimoji="1" lang="ja-JP" altLang="en-US" sz="2400" b="1" dirty="0">
              <a:solidFill>
                <a:schemeClr val="bg1"/>
              </a:solidFill>
            </a:endParaRPr>
          </a:p>
        </p:txBody>
      </p:sp>
      <p:sp>
        <p:nvSpPr>
          <p:cNvPr id="8" name="テキスト ボックス 7"/>
          <p:cNvSpPr txBox="1"/>
          <p:nvPr/>
        </p:nvSpPr>
        <p:spPr>
          <a:xfrm>
            <a:off x="1125541" y="2332929"/>
            <a:ext cx="7328615" cy="1542398"/>
          </a:xfrm>
          <a:prstGeom prst="rect">
            <a:avLst/>
          </a:prstGeom>
          <a:noFill/>
          <a:ln>
            <a:solidFill>
              <a:schemeClr val="accent5"/>
            </a:solidFill>
          </a:ln>
        </p:spPr>
        <p:txBody>
          <a:bodyPr wrap="square" lIns="180000" rtlCol="0" anchor="ctr" anchorCtr="0">
            <a:noAutofit/>
          </a:bodyPr>
          <a:lstStyle/>
          <a:p>
            <a:r>
              <a:rPr lang="ja-JP" altLang="en-US" sz="2000" dirty="0"/>
              <a:t>グループ</a:t>
            </a:r>
            <a:r>
              <a:rPr lang="ja-JP" altLang="en-US" sz="2000" dirty="0" smtClean="0"/>
              <a:t>で</a:t>
            </a:r>
            <a:r>
              <a:rPr lang="en-US" altLang="ja-JP" sz="2000" dirty="0" smtClean="0"/>
              <a:t/>
            </a:r>
            <a:br>
              <a:rPr lang="en-US" altLang="ja-JP" sz="2000" dirty="0" smtClean="0"/>
            </a:br>
            <a:r>
              <a:rPr lang="ja-JP" altLang="en-US" sz="2000" dirty="0" smtClean="0"/>
              <a:t>「</a:t>
            </a:r>
            <a:r>
              <a:rPr lang="ja-JP" altLang="en-US" sz="2000" dirty="0"/>
              <a:t>男女共同参画の視点から考えて、</a:t>
            </a:r>
            <a:r>
              <a:rPr lang="en-US" altLang="ja-JP" sz="2000" dirty="0"/>
              <a:t>『</a:t>
            </a:r>
            <a:r>
              <a:rPr lang="ja-JP" altLang="en-US" sz="2000" dirty="0"/>
              <a:t>優先的な課題</a:t>
            </a:r>
            <a:r>
              <a:rPr lang="en-US" altLang="ja-JP" sz="2000" dirty="0"/>
              <a:t>』</a:t>
            </a:r>
            <a:r>
              <a:rPr lang="ja-JP" altLang="en-US" sz="2000" dirty="0"/>
              <a:t>は何か。それらの課題について、「行政が実行すべき解決策は何か」を話し合う。</a:t>
            </a:r>
          </a:p>
        </p:txBody>
      </p:sp>
      <p:sp>
        <p:nvSpPr>
          <p:cNvPr id="9" name="テキスト ボックス 8"/>
          <p:cNvSpPr txBox="1"/>
          <p:nvPr/>
        </p:nvSpPr>
        <p:spPr>
          <a:xfrm>
            <a:off x="666488" y="2329397"/>
            <a:ext cx="492443" cy="1547303"/>
          </a:xfrm>
          <a:prstGeom prst="rect">
            <a:avLst/>
          </a:prstGeom>
          <a:solidFill>
            <a:schemeClr val="accent5"/>
          </a:solidFill>
          <a:ln>
            <a:solidFill>
              <a:schemeClr val="accent5"/>
            </a:solidFill>
          </a:ln>
        </p:spPr>
        <p:txBody>
          <a:bodyPr wrap="none" rtlCol="0" anchor="ctr">
            <a:noAutofit/>
          </a:bodyPr>
          <a:lstStyle/>
          <a:p>
            <a:pPr algn="ctr"/>
            <a:r>
              <a:rPr lang="ja-JP" altLang="en-US" sz="2400" b="1" dirty="0" smtClean="0">
                <a:solidFill>
                  <a:schemeClr val="bg1"/>
                </a:solidFill>
              </a:rPr>
              <a:t>２</a:t>
            </a:r>
            <a:endParaRPr kumimoji="1" lang="ja-JP" altLang="en-US" sz="2400" b="1" dirty="0">
              <a:solidFill>
                <a:schemeClr val="bg1"/>
              </a:solidFill>
            </a:endParaRPr>
          </a:p>
        </p:txBody>
      </p:sp>
      <p:sp>
        <p:nvSpPr>
          <p:cNvPr id="10" name="テキスト ボックス 9"/>
          <p:cNvSpPr txBox="1"/>
          <p:nvPr/>
        </p:nvSpPr>
        <p:spPr>
          <a:xfrm>
            <a:off x="1125541" y="4157095"/>
            <a:ext cx="7328615" cy="953582"/>
          </a:xfrm>
          <a:prstGeom prst="rect">
            <a:avLst/>
          </a:prstGeom>
          <a:noFill/>
          <a:ln>
            <a:solidFill>
              <a:schemeClr val="accent5"/>
            </a:solidFill>
          </a:ln>
        </p:spPr>
        <p:txBody>
          <a:bodyPr wrap="square" lIns="216000" rtlCol="0" anchor="ctr" anchorCtr="0">
            <a:noAutofit/>
          </a:bodyPr>
          <a:lstStyle/>
          <a:p>
            <a:r>
              <a:rPr lang="ja-JP" altLang="en-US" sz="2000" dirty="0"/>
              <a:t>全体で各グループで話し合ったことを発表・共有</a:t>
            </a:r>
            <a:r>
              <a:rPr lang="ja-JP" altLang="en-US" sz="2000" dirty="0" smtClean="0"/>
              <a:t>する</a:t>
            </a:r>
            <a:endParaRPr lang="ja-JP" altLang="en-US" sz="2000" dirty="0"/>
          </a:p>
        </p:txBody>
      </p:sp>
      <p:sp>
        <p:nvSpPr>
          <p:cNvPr id="11" name="テキスト ボックス 10"/>
          <p:cNvSpPr txBox="1"/>
          <p:nvPr/>
        </p:nvSpPr>
        <p:spPr>
          <a:xfrm>
            <a:off x="666488" y="4153564"/>
            <a:ext cx="492443" cy="956614"/>
          </a:xfrm>
          <a:prstGeom prst="rect">
            <a:avLst/>
          </a:prstGeom>
          <a:solidFill>
            <a:schemeClr val="accent5"/>
          </a:solidFill>
          <a:ln>
            <a:solidFill>
              <a:schemeClr val="accent5"/>
            </a:solidFill>
          </a:ln>
        </p:spPr>
        <p:txBody>
          <a:bodyPr wrap="none" rtlCol="0" anchor="ctr">
            <a:noAutofit/>
          </a:bodyPr>
          <a:lstStyle/>
          <a:p>
            <a:pPr algn="ctr"/>
            <a:r>
              <a:rPr lang="ja-JP" altLang="en-US" sz="2400" b="1" dirty="0">
                <a:solidFill>
                  <a:schemeClr val="bg1"/>
                </a:solidFill>
              </a:rPr>
              <a:t>３</a:t>
            </a:r>
            <a:endParaRPr kumimoji="1" lang="ja-JP" altLang="en-US" sz="2400" b="1" dirty="0">
              <a:solidFill>
                <a:schemeClr val="bg1"/>
              </a:solidFill>
            </a:endParaRPr>
          </a:p>
        </p:txBody>
      </p:sp>
      <p:sp>
        <p:nvSpPr>
          <p:cNvPr id="12" name="テキスト ボックス 11"/>
          <p:cNvSpPr txBox="1"/>
          <p:nvPr/>
        </p:nvSpPr>
        <p:spPr>
          <a:xfrm>
            <a:off x="1125541" y="5387042"/>
            <a:ext cx="7328615" cy="953582"/>
          </a:xfrm>
          <a:prstGeom prst="rect">
            <a:avLst/>
          </a:prstGeom>
          <a:noFill/>
          <a:ln>
            <a:solidFill>
              <a:schemeClr val="accent5"/>
            </a:solidFill>
          </a:ln>
        </p:spPr>
        <p:txBody>
          <a:bodyPr wrap="square" lIns="180000" rtlCol="0" anchor="ctr" anchorCtr="0">
            <a:noAutofit/>
          </a:bodyPr>
          <a:lstStyle/>
          <a:p>
            <a:r>
              <a:rPr lang="ja-JP" altLang="en-US" sz="2000" dirty="0"/>
              <a:t>講師が参考となる取組事例を紹介する。</a:t>
            </a:r>
          </a:p>
        </p:txBody>
      </p:sp>
      <p:sp>
        <p:nvSpPr>
          <p:cNvPr id="13" name="テキスト ボックス 12"/>
          <p:cNvSpPr txBox="1"/>
          <p:nvPr/>
        </p:nvSpPr>
        <p:spPr>
          <a:xfrm>
            <a:off x="666488" y="5383511"/>
            <a:ext cx="492443" cy="956614"/>
          </a:xfrm>
          <a:prstGeom prst="rect">
            <a:avLst/>
          </a:prstGeom>
          <a:solidFill>
            <a:schemeClr val="accent5"/>
          </a:solidFill>
          <a:ln>
            <a:solidFill>
              <a:schemeClr val="accent5"/>
            </a:solidFill>
          </a:ln>
        </p:spPr>
        <p:txBody>
          <a:bodyPr wrap="none" rtlCol="0" anchor="ctr">
            <a:noAutofit/>
          </a:bodyPr>
          <a:lstStyle/>
          <a:p>
            <a:pPr algn="ctr"/>
            <a:r>
              <a:rPr lang="ja-JP" altLang="en-US" sz="2400" b="1" dirty="0">
                <a:solidFill>
                  <a:schemeClr val="bg1"/>
                </a:solidFill>
              </a:rPr>
              <a:t>４</a:t>
            </a:r>
            <a:endParaRPr kumimoji="1" lang="ja-JP" altLang="en-US" sz="2400" b="1" dirty="0">
              <a:solidFill>
                <a:schemeClr val="bg1"/>
              </a:solidFill>
            </a:endParaRPr>
          </a:p>
        </p:txBody>
      </p:sp>
    </p:spTree>
    <p:extLst>
      <p:ext uri="{BB962C8B-B14F-4D97-AF65-F5344CB8AC3E}">
        <p14:creationId xmlns:p14="http://schemas.microsoft.com/office/powerpoint/2010/main" val="40883703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95536" y="260648"/>
            <a:ext cx="8424936" cy="6408712"/>
          </a:xfrm>
        </p:spPr>
        <p:txBody>
          <a:bodyPr>
            <a:normAutofit fontScale="85000" lnSpcReduction="20000"/>
          </a:bodyPr>
          <a:lstStyle/>
          <a:p>
            <a:pPr marL="742950" indent="-742950">
              <a:lnSpc>
                <a:spcPct val="150000"/>
              </a:lnSpc>
              <a:buFont typeface="+mj-lt"/>
              <a:buAutoNum type="arabicPeriod"/>
            </a:pPr>
            <a:r>
              <a:rPr lang="ja-JP" altLang="en-US" sz="3600" dirty="0">
                <a:latin typeface="メイリオ" panose="020B0604030504040204" pitchFamily="50" charset="-128"/>
                <a:ea typeface="メイリオ" panose="020B0604030504040204" pitchFamily="50" charset="-128"/>
                <a:cs typeface="メイリオ" panose="020B0604030504040204" pitchFamily="50" charset="-128"/>
              </a:rPr>
              <a:t>地域の防災対策の「課題」</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は？</a:t>
            </a:r>
            <a:endParaRPr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a:p>
            <a:pPr marL="742950" indent="-742950">
              <a:lnSpc>
                <a:spcPct val="150000"/>
              </a:lnSpc>
              <a:buFont typeface="+mj-lt"/>
              <a:buAutoNum type="arabicPeriod"/>
            </a:pPr>
            <a:endParaRPr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a:p>
            <a:pPr marL="742950" indent="-742950">
              <a:lnSpc>
                <a:spcPct val="150000"/>
              </a:lnSpc>
              <a:buFont typeface="+mj-lt"/>
              <a:buAutoNum type="arabicPeriod"/>
            </a:pPr>
            <a:r>
              <a:rPr lang="ja-JP" altLang="en-US" sz="3600" dirty="0">
                <a:latin typeface="メイリオ" panose="020B0604030504040204" pitchFamily="50" charset="-128"/>
                <a:ea typeface="メイリオ" panose="020B0604030504040204" pitchFamily="50" charset="-128"/>
                <a:cs typeface="メイリオ" panose="020B0604030504040204" pitchFamily="50" charset="-128"/>
              </a:rPr>
              <a:t>男女共同参画の視点から考えて</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3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50000"/>
              </a:lnSpc>
              <a:buNone/>
            </a:pPr>
            <a:r>
              <a:rPr lang="ja-JP" altLang="en-US" sz="3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3600" dirty="0">
                <a:latin typeface="メイリオ" panose="020B0604030504040204" pitchFamily="50" charset="-128"/>
                <a:ea typeface="メイリオ" panose="020B0604030504040204" pitchFamily="50" charset="-128"/>
                <a:cs typeface="メイリオ" panose="020B0604030504040204" pitchFamily="50" charset="-128"/>
              </a:rPr>
              <a:t>優先的な課題」は？</a:t>
            </a:r>
            <a:r>
              <a:rPr lang="ja-JP" altLang="en-US" sz="2600" dirty="0">
                <a:latin typeface="メイリオ" panose="020B0604030504040204" pitchFamily="50" charset="-128"/>
                <a:ea typeface="メイリオ" panose="020B0604030504040204" pitchFamily="50" charset="-128"/>
                <a:cs typeface="メイリオ" panose="020B0604030504040204" pitchFamily="50" charset="-128"/>
              </a:rPr>
              <a:t>（複数可</a:t>
            </a:r>
            <a:r>
              <a:rPr lang="ja-JP" altLang="en-US" sz="2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6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50000"/>
              </a:lnSpc>
              <a:buNone/>
            </a:pPr>
            <a:r>
              <a:rPr lang="ja-JP" altLang="en-US" sz="2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それら</a:t>
            </a:r>
            <a:r>
              <a:rPr lang="ja-JP" altLang="en-US" sz="3600" dirty="0">
                <a:latin typeface="メイリオ" panose="020B0604030504040204" pitchFamily="50" charset="-128"/>
                <a:ea typeface="メイリオ" panose="020B0604030504040204" pitchFamily="50" charset="-128"/>
                <a:cs typeface="メイリオ" panose="020B0604030504040204" pitchFamily="50" charset="-128"/>
              </a:rPr>
              <a:t>の課題について</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36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36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3600" dirty="0">
                <a:latin typeface="メイリオ" panose="020B0604030504040204" pitchFamily="50" charset="-128"/>
                <a:ea typeface="メイリオ" panose="020B0604030504040204" pitchFamily="50" charset="-128"/>
                <a:cs typeface="メイリオ" panose="020B0604030504040204" pitchFamily="50" charset="-128"/>
              </a:rPr>
              <a:t>行政が実行すべき解決策は？」</a:t>
            </a:r>
          </a:p>
          <a:p>
            <a:pPr marL="742950" indent="-742950">
              <a:lnSpc>
                <a:spcPct val="150000"/>
              </a:lnSpc>
              <a:buFont typeface="+mj-lt"/>
              <a:buAutoNum type="arabicPeriod"/>
            </a:pPr>
            <a:endParaRPr lang="ja-JP" altLang="en-US" sz="3600" dirty="0">
              <a:latin typeface="メイリオ" panose="020B0604030504040204" pitchFamily="50" charset="-128"/>
              <a:ea typeface="メイリオ" panose="020B0604030504040204" pitchFamily="50" charset="-128"/>
              <a:cs typeface="メイリオ" panose="020B0604030504040204" pitchFamily="50" charset="-128"/>
            </a:endParaRPr>
          </a:p>
          <a:p>
            <a:pPr marL="742950" indent="-742950">
              <a:lnSpc>
                <a:spcPct val="150000"/>
              </a:lnSpc>
              <a:buFont typeface="+mj-lt"/>
              <a:buAutoNum type="arabicPeriod" startAt="3"/>
            </a:pP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発表</a:t>
            </a:r>
            <a:r>
              <a:rPr lang="ja-JP" altLang="en-US" sz="3600" dirty="0">
                <a:latin typeface="メイリオ" panose="020B0604030504040204" pitchFamily="50" charset="-128"/>
                <a:ea typeface="メイリオ" panose="020B0604030504040204" pitchFamily="50" charset="-128"/>
                <a:cs typeface="メイリオ" panose="020B0604030504040204" pitchFamily="50" charset="-128"/>
              </a:rPr>
              <a:t>タイム：各グループで話し合った</a:t>
            </a: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こと</a:t>
            </a:r>
            <a:r>
              <a:rPr lang="en-US" altLang="ja-JP" sz="36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36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　　　　　　を</a:t>
            </a:r>
            <a:r>
              <a:rPr lang="ja-JP" altLang="en-US" sz="3600" dirty="0">
                <a:latin typeface="メイリオ" panose="020B0604030504040204" pitchFamily="50" charset="-128"/>
                <a:ea typeface="メイリオ" panose="020B0604030504040204" pitchFamily="50" charset="-128"/>
                <a:cs typeface="メイリオ" panose="020B0604030504040204" pitchFamily="50" charset="-128"/>
              </a:rPr>
              <a:t>発表・共有しよう</a:t>
            </a:r>
          </a:p>
        </p:txBody>
      </p:sp>
    </p:spTree>
    <p:extLst>
      <p:ext uri="{BB962C8B-B14F-4D97-AF65-F5344CB8AC3E}">
        <p14:creationId xmlns:p14="http://schemas.microsoft.com/office/powerpoint/2010/main" val="3815315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16561" y="238492"/>
            <a:ext cx="9160561" cy="546945"/>
          </a:xfrm>
          <a:prstGeom prst="rect">
            <a:avLst/>
          </a:prstGeom>
          <a:solidFill>
            <a:schemeClr val="accent5"/>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algn="ctr" eaLnBrk="1" hangingPunct="1">
              <a:spcBef>
                <a:spcPct val="50000"/>
              </a:spcBef>
            </a:pPr>
            <a:r>
              <a:rPr lang="ja-JP" altLang="en-US" sz="2954" dirty="0" smtClean="0">
                <a:solidFill>
                  <a:schemeClr val="bg1"/>
                </a:solidFill>
                <a:latin typeface="+mj-ea"/>
                <a:ea typeface="+mj-ea"/>
              </a:rPr>
              <a:t>男女共同参画の視点からの防災を実践するために</a:t>
            </a:r>
            <a:endParaRPr lang="ja-JP" altLang="en-US" sz="2954" dirty="0">
              <a:solidFill>
                <a:schemeClr val="bg1"/>
              </a:solidFill>
              <a:latin typeface="+mj-ea"/>
              <a:ea typeface="+mj-ea"/>
            </a:endParaRPr>
          </a:p>
        </p:txBody>
      </p:sp>
      <p:sp>
        <p:nvSpPr>
          <p:cNvPr id="5" name="コンテンツ プレースホルダー 2"/>
          <p:cNvSpPr>
            <a:spLocks noGrp="1"/>
          </p:cNvSpPr>
          <p:nvPr>
            <p:ph idx="1"/>
          </p:nvPr>
        </p:nvSpPr>
        <p:spPr>
          <a:xfrm>
            <a:off x="110787" y="889876"/>
            <a:ext cx="2160240" cy="695336"/>
          </a:xfrm>
        </p:spPr>
        <p:txBody>
          <a:bodyPr>
            <a:noAutofit/>
          </a:bodyPr>
          <a:lstStyle/>
          <a:p>
            <a:pPr marL="0" indent="0">
              <a:lnSpc>
                <a:spcPct val="150000"/>
              </a:lnSpc>
              <a:buNone/>
            </a:pPr>
            <a:r>
              <a:rPr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ポイント</a:t>
            </a:r>
            <a:endParaRPr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869358" y="1692159"/>
            <a:ext cx="8274642" cy="461665"/>
          </a:xfrm>
          <a:prstGeom prst="rect">
            <a:avLst/>
          </a:prstGeom>
        </p:spPr>
        <p:txBody>
          <a:bodyPr wrap="square">
            <a:spAutoFit/>
          </a:bodyPr>
          <a:lstStyle/>
          <a:p>
            <a:r>
              <a:rPr lang="ja-JP" altLang="en-US" sz="2400" b="1" dirty="0" smtClean="0">
                <a:latin typeface="+mn-ea"/>
                <a:cs typeface="メイリオ" panose="020B0604030504040204" pitchFamily="50" charset="-128"/>
              </a:rPr>
              <a:t>防災に係る政策・方針決定過程への女性の参画を拡大する</a:t>
            </a:r>
            <a:endParaRPr lang="ja-JP" altLang="en-US" sz="2400" b="1" dirty="0">
              <a:latin typeface="+mn-ea"/>
              <a:cs typeface="メイリオ" panose="020B0604030504040204" pitchFamily="50" charset="-128"/>
            </a:endParaRPr>
          </a:p>
        </p:txBody>
      </p:sp>
      <p:sp>
        <p:nvSpPr>
          <p:cNvPr id="7" name="円/楕円 6"/>
          <p:cNvSpPr/>
          <p:nvPr/>
        </p:nvSpPr>
        <p:spPr>
          <a:xfrm>
            <a:off x="129770" y="1559920"/>
            <a:ext cx="739588" cy="72614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１</a:t>
            </a:r>
            <a:endParaRPr kumimoji="1" lang="ja-JP" altLang="en-US" sz="2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円/楕円 7"/>
          <p:cNvSpPr/>
          <p:nvPr/>
        </p:nvSpPr>
        <p:spPr>
          <a:xfrm>
            <a:off x="129770" y="2919323"/>
            <a:ext cx="739588" cy="72614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２</a:t>
            </a:r>
            <a:endParaRPr kumimoji="1" lang="ja-JP" altLang="en-US" sz="2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869358" y="2866896"/>
            <a:ext cx="8274642" cy="830997"/>
          </a:xfrm>
          <a:prstGeom prst="rect">
            <a:avLst/>
          </a:prstGeom>
        </p:spPr>
        <p:txBody>
          <a:bodyPr wrap="square">
            <a:spAutoFit/>
          </a:bodyPr>
          <a:lstStyle/>
          <a:p>
            <a:r>
              <a:rPr lang="ja-JP" altLang="en-US" sz="2400" b="1" dirty="0" smtClean="0">
                <a:latin typeface="+mn-ea"/>
                <a:cs typeface="メイリオ" panose="020B0604030504040204" pitchFamily="50" charset="-128"/>
              </a:rPr>
              <a:t>防災に関する各種計画やマニュアルに男女共同参画の視点を反映する</a:t>
            </a:r>
            <a:endParaRPr lang="ja-JP" altLang="en-US" sz="2400" b="1" dirty="0">
              <a:latin typeface="+mn-ea"/>
              <a:cs typeface="メイリオ" panose="020B0604030504040204" pitchFamily="50" charset="-128"/>
            </a:endParaRPr>
          </a:p>
        </p:txBody>
      </p:sp>
      <p:sp>
        <p:nvSpPr>
          <p:cNvPr id="10" name="円/楕円 9"/>
          <p:cNvSpPr/>
          <p:nvPr/>
        </p:nvSpPr>
        <p:spPr>
          <a:xfrm>
            <a:off x="129770" y="4331154"/>
            <a:ext cx="739588" cy="72614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３</a:t>
            </a:r>
            <a:endParaRPr kumimoji="1" lang="ja-JP" altLang="en-US" sz="2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p:cNvSpPr/>
          <p:nvPr/>
        </p:nvSpPr>
        <p:spPr>
          <a:xfrm>
            <a:off x="847654" y="4278727"/>
            <a:ext cx="7828802" cy="830997"/>
          </a:xfrm>
          <a:prstGeom prst="rect">
            <a:avLst/>
          </a:prstGeom>
        </p:spPr>
        <p:txBody>
          <a:bodyPr wrap="square">
            <a:spAutoFit/>
          </a:bodyPr>
          <a:lstStyle/>
          <a:p>
            <a:r>
              <a:rPr lang="ja-JP" altLang="en-US" sz="2400" b="1" dirty="0" smtClean="0">
                <a:latin typeface="+mn-ea"/>
                <a:cs typeface="メイリオ" panose="020B0604030504040204" pitchFamily="50" charset="-128"/>
              </a:rPr>
              <a:t>防災を担う女性リーダーを育成し、女性リーダーが防災の現場で活躍できる環境を整備する</a:t>
            </a:r>
            <a:endParaRPr lang="ja-JP" altLang="en-US" sz="2400" b="1" dirty="0">
              <a:latin typeface="+mn-ea"/>
              <a:cs typeface="メイリオ" panose="020B0604030504040204" pitchFamily="50" charset="-128"/>
            </a:endParaRPr>
          </a:p>
        </p:txBody>
      </p:sp>
      <p:sp>
        <p:nvSpPr>
          <p:cNvPr id="12" name="円/楕円 11"/>
          <p:cNvSpPr/>
          <p:nvPr/>
        </p:nvSpPr>
        <p:spPr>
          <a:xfrm>
            <a:off x="129770" y="5742984"/>
            <a:ext cx="739588" cy="72614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smtClean="0">
                <a:latin typeface="メイリオ" panose="020B0604030504040204" pitchFamily="50" charset="-128"/>
                <a:ea typeface="メイリオ" panose="020B0604030504040204" pitchFamily="50" charset="-128"/>
                <a:cs typeface="メイリオ" panose="020B0604030504040204" pitchFamily="50" charset="-128"/>
              </a:rPr>
              <a:t>４</a:t>
            </a:r>
            <a:endParaRPr kumimoji="1" lang="ja-JP" altLang="en-US" sz="2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正方形/長方形 12"/>
          <p:cNvSpPr/>
          <p:nvPr/>
        </p:nvSpPr>
        <p:spPr>
          <a:xfrm>
            <a:off x="869358" y="5690557"/>
            <a:ext cx="8095130" cy="830997"/>
          </a:xfrm>
          <a:prstGeom prst="rect">
            <a:avLst/>
          </a:prstGeom>
        </p:spPr>
        <p:txBody>
          <a:bodyPr wrap="square">
            <a:spAutoFit/>
          </a:bodyPr>
          <a:lstStyle/>
          <a:p>
            <a:r>
              <a:rPr lang="ja-JP" altLang="en-US" sz="2400" b="1" dirty="0" smtClean="0">
                <a:latin typeface="+mn-ea"/>
                <a:cs typeface="メイリオ" panose="020B0604030504040204" pitchFamily="50" charset="-128"/>
              </a:rPr>
              <a:t>女性を含む多様な住民が、防災について繰り返し考える学習機会を提供する</a:t>
            </a:r>
            <a:endParaRPr lang="ja-JP" altLang="en-US" sz="2400" b="1" dirty="0">
              <a:latin typeface="+mn-ea"/>
              <a:cs typeface="メイリオ" panose="020B0604030504040204" pitchFamily="50" charset="-128"/>
            </a:endParaRPr>
          </a:p>
        </p:txBody>
      </p:sp>
    </p:spTree>
    <p:extLst>
      <p:ext uri="{BB962C8B-B14F-4D97-AF65-F5344CB8AC3E}">
        <p14:creationId xmlns:p14="http://schemas.microsoft.com/office/powerpoint/2010/main" val="13652005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 Box 4"/>
          <p:cNvSpPr txBox="1">
            <a:spLocks noChangeArrowheads="1"/>
          </p:cNvSpPr>
          <p:nvPr/>
        </p:nvSpPr>
        <p:spPr bwMode="auto">
          <a:xfrm>
            <a:off x="89756" y="108833"/>
            <a:ext cx="8964488" cy="646331"/>
          </a:xfrm>
          <a:prstGeom prst="rect">
            <a:avLst/>
          </a:prstGeom>
          <a:solidFill>
            <a:schemeClr val="accent5"/>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lIns="360000" anchor="ctr" anchorCtr="0">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hangingPunct="1">
              <a:spcBef>
                <a:spcPct val="50000"/>
              </a:spcBef>
            </a:pPr>
            <a:r>
              <a:rPr lang="ja-JP" altLang="en-US" sz="3600" dirty="0">
                <a:solidFill>
                  <a:schemeClr val="bg1"/>
                </a:solidFill>
                <a:latin typeface="+mj-ea"/>
                <a:ea typeface="+mj-ea"/>
              </a:rPr>
              <a:t>男女共同参画の視点から</a:t>
            </a:r>
            <a:r>
              <a:rPr lang="ja-JP" altLang="en-US" sz="3600" dirty="0" smtClean="0">
                <a:solidFill>
                  <a:schemeClr val="bg1"/>
                </a:solidFill>
                <a:latin typeface="+mj-ea"/>
                <a:ea typeface="+mj-ea"/>
              </a:rPr>
              <a:t>の防災</a:t>
            </a:r>
            <a:r>
              <a:rPr lang="ja-JP" altLang="en-US" sz="3600" dirty="0">
                <a:solidFill>
                  <a:schemeClr val="bg1"/>
                </a:solidFill>
                <a:latin typeface="+mj-ea"/>
                <a:ea typeface="+mj-ea"/>
              </a:rPr>
              <a:t>研修</a:t>
            </a:r>
          </a:p>
        </p:txBody>
      </p:sp>
      <p:sp>
        <p:nvSpPr>
          <p:cNvPr id="26" name="テキスト ボックス 25"/>
          <p:cNvSpPr txBox="1"/>
          <p:nvPr/>
        </p:nvSpPr>
        <p:spPr>
          <a:xfrm>
            <a:off x="288250" y="1196752"/>
            <a:ext cx="1723549" cy="725823"/>
          </a:xfrm>
          <a:prstGeom prst="rect">
            <a:avLst/>
          </a:prstGeom>
          <a:solidFill>
            <a:schemeClr val="accent5"/>
          </a:solidFill>
          <a:ln>
            <a:noFill/>
          </a:ln>
        </p:spPr>
        <p:txBody>
          <a:bodyPr wrap="none" rtlCol="0" anchor="ctr">
            <a:noAutofit/>
          </a:bodyPr>
          <a:lstStyle/>
          <a:p>
            <a:pPr algn="ctr"/>
            <a:r>
              <a:rPr lang="ja-JP" altLang="en-US" sz="2400" dirty="0" smtClean="0">
                <a:solidFill>
                  <a:schemeClr val="bg1"/>
                </a:solidFill>
              </a:rPr>
              <a:t>座　学</a:t>
            </a:r>
            <a:endParaRPr kumimoji="1" lang="ja-JP" altLang="en-US" sz="2400" dirty="0">
              <a:solidFill>
                <a:schemeClr val="bg1"/>
              </a:solidFill>
            </a:endParaRPr>
          </a:p>
        </p:txBody>
      </p:sp>
      <p:sp>
        <p:nvSpPr>
          <p:cNvPr id="27" name="テキスト ボックス 26"/>
          <p:cNvSpPr txBox="1"/>
          <p:nvPr/>
        </p:nvSpPr>
        <p:spPr>
          <a:xfrm>
            <a:off x="2682191" y="1196753"/>
            <a:ext cx="2969929" cy="725823"/>
          </a:xfrm>
          <a:prstGeom prst="rect">
            <a:avLst/>
          </a:prstGeom>
          <a:solidFill>
            <a:schemeClr val="bg1">
              <a:lumMod val="95000"/>
            </a:schemeClr>
          </a:solidFill>
          <a:ln w="9525">
            <a:solidFill>
              <a:schemeClr val="bg1">
                <a:lumMod val="50000"/>
              </a:schemeClr>
            </a:solidFill>
          </a:ln>
        </p:spPr>
        <p:txBody>
          <a:bodyPr wrap="square" rtlCol="0" anchor="ctr" anchorCtr="0">
            <a:noAutofit/>
          </a:bodyPr>
          <a:lstStyle/>
          <a:p>
            <a:r>
              <a:rPr kumimoji="1" lang="ja-JP" altLang="en-US" sz="2400" dirty="0" smtClean="0"/>
              <a:t>防災と男女共同参画</a:t>
            </a:r>
            <a:endParaRPr kumimoji="1" lang="ja-JP" altLang="en-US" sz="2400" dirty="0"/>
          </a:p>
        </p:txBody>
      </p:sp>
      <p:sp>
        <p:nvSpPr>
          <p:cNvPr id="28" name="テキスト ボックス 27"/>
          <p:cNvSpPr txBox="1"/>
          <p:nvPr/>
        </p:nvSpPr>
        <p:spPr>
          <a:xfrm>
            <a:off x="288250" y="2174921"/>
            <a:ext cx="1723549" cy="3516268"/>
          </a:xfrm>
          <a:prstGeom prst="rect">
            <a:avLst/>
          </a:prstGeom>
          <a:solidFill>
            <a:schemeClr val="accent5"/>
          </a:solidFill>
          <a:ln>
            <a:noFill/>
          </a:ln>
        </p:spPr>
        <p:txBody>
          <a:bodyPr wrap="none" rtlCol="0" anchor="ctr">
            <a:noAutofit/>
          </a:bodyPr>
          <a:lstStyle/>
          <a:p>
            <a:pPr algn="ctr"/>
            <a:r>
              <a:rPr lang="ja-JP" altLang="en-US" sz="2400" dirty="0" smtClean="0">
                <a:solidFill>
                  <a:schemeClr val="bg1"/>
                </a:solidFill>
              </a:rPr>
              <a:t>グループ</a:t>
            </a:r>
            <a:endParaRPr lang="en-US" altLang="ja-JP" sz="2400" dirty="0" smtClean="0">
              <a:solidFill>
                <a:schemeClr val="bg1"/>
              </a:solidFill>
            </a:endParaRPr>
          </a:p>
          <a:p>
            <a:pPr algn="ctr"/>
            <a:r>
              <a:rPr lang="ja-JP" altLang="en-US" sz="2400" dirty="0" smtClean="0">
                <a:solidFill>
                  <a:schemeClr val="bg1"/>
                </a:solidFill>
              </a:rPr>
              <a:t>ワーク</a:t>
            </a:r>
            <a:endParaRPr kumimoji="1" lang="en-US" altLang="ja-JP" sz="2400" dirty="0" smtClean="0">
              <a:solidFill>
                <a:schemeClr val="bg1"/>
              </a:solidFill>
            </a:endParaRPr>
          </a:p>
        </p:txBody>
      </p:sp>
      <p:sp>
        <p:nvSpPr>
          <p:cNvPr id="31" name="テキスト ボックス 30"/>
          <p:cNvSpPr txBox="1"/>
          <p:nvPr/>
        </p:nvSpPr>
        <p:spPr>
          <a:xfrm>
            <a:off x="2695639" y="3038067"/>
            <a:ext cx="4756682" cy="419617"/>
          </a:xfrm>
          <a:prstGeom prst="rect">
            <a:avLst/>
          </a:prstGeom>
          <a:solidFill>
            <a:schemeClr val="bg1">
              <a:lumMod val="95000"/>
            </a:schemeClr>
          </a:solidFill>
          <a:ln>
            <a:solidFill>
              <a:schemeClr val="bg1">
                <a:lumMod val="50000"/>
              </a:schemeClr>
            </a:solidFill>
          </a:ln>
        </p:spPr>
        <p:txBody>
          <a:bodyPr wrap="square" rtlCol="0" anchor="ctr" anchorCtr="0">
            <a:noAutofit/>
          </a:bodyPr>
          <a:lstStyle/>
          <a:p>
            <a:r>
              <a:rPr kumimoji="1" lang="ja-JP" altLang="en-US" sz="2000" dirty="0" smtClean="0"/>
              <a:t>シチュエーションから考える行政の対策</a:t>
            </a:r>
            <a:endParaRPr kumimoji="1" lang="ja-JP" altLang="en-US" sz="2000" dirty="0"/>
          </a:p>
        </p:txBody>
      </p:sp>
      <p:sp>
        <p:nvSpPr>
          <p:cNvPr id="35" name="テキスト ボックス 34"/>
          <p:cNvSpPr txBox="1"/>
          <p:nvPr/>
        </p:nvSpPr>
        <p:spPr>
          <a:xfrm>
            <a:off x="2695638" y="4589280"/>
            <a:ext cx="4756683" cy="417003"/>
          </a:xfrm>
          <a:prstGeom prst="rect">
            <a:avLst/>
          </a:prstGeom>
          <a:solidFill>
            <a:schemeClr val="bg1">
              <a:lumMod val="95000"/>
            </a:schemeClr>
          </a:solidFill>
          <a:ln>
            <a:solidFill>
              <a:schemeClr val="bg1">
                <a:lumMod val="50000"/>
              </a:schemeClr>
            </a:solidFill>
          </a:ln>
        </p:spPr>
        <p:txBody>
          <a:bodyPr wrap="square" rtlCol="0" anchor="ctr" anchorCtr="0">
            <a:noAutofit/>
          </a:bodyPr>
          <a:lstStyle/>
          <a:p>
            <a:r>
              <a:rPr lang="ja-JP" altLang="en-US" sz="2000" dirty="0" smtClean="0"/>
              <a:t>地域の課題と行政が実行すべき解決策</a:t>
            </a:r>
            <a:endParaRPr kumimoji="1" lang="ja-JP" altLang="en-US" sz="2000" dirty="0"/>
          </a:p>
        </p:txBody>
      </p:sp>
      <p:sp>
        <p:nvSpPr>
          <p:cNvPr id="36" name="テキスト ボックス 35"/>
          <p:cNvSpPr txBox="1"/>
          <p:nvPr/>
        </p:nvSpPr>
        <p:spPr>
          <a:xfrm>
            <a:off x="2695638" y="5943537"/>
            <a:ext cx="1372305" cy="725823"/>
          </a:xfrm>
          <a:prstGeom prst="rect">
            <a:avLst/>
          </a:prstGeom>
          <a:noFill/>
          <a:ln>
            <a:solidFill>
              <a:schemeClr val="accent5"/>
            </a:solidFill>
          </a:ln>
        </p:spPr>
        <p:txBody>
          <a:bodyPr wrap="square" rtlCol="0" anchor="ctr" anchorCtr="0">
            <a:noAutofit/>
          </a:bodyPr>
          <a:lstStyle/>
          <a:p>
            <a:r>
              <a:rPr kumimoji="1" lang="ja-JP" altLang="en-US" sz="2400" dirty="0" smtClean="0"/>
              <a:t>まとめ</a:t>
            </a:r>
            <a:endParaRPr kumimoji="1" lang="ja-JP" altLang="en-US" sz="2400" dirty="0"/>
          </a:p>
        </p:txBody>
      </p:sp>
      <p:sp>
        <p:nvSpPr>
          <p:cNvPr id="37" name="テキスト ボックス 36"/>
          <p:cNvSpPr txBox="1"/>
          <p:nvPr/>
        </p:nvSpPr>
        <p:spPr>
          <a:xfrm>
            <a:off x="2207349" y="1196752"/>
            <a:ext cx="492443" cy="725823"/>
          </a:xfrm>
          <a:prstGeom prst="rect">
            <a:avLst/>
          </a:prstGeom>
          <a:solidFill>
            <a:schemeClr val="bg1">
              <a:lumMod val="50000"/>
            </a:schemeClr>
          </a:solidFill>
          <a:ln w="9525">
            <a:solidFill>
              <a:schemeClr val="bg1">
                <a:lumMod val="50000"/>
              </a:schemeClr>
            </a:solidFill>
          </a:ln>
        </p:spPr>
        <p:txBody>
          <a:bodyPr wrap="none" rtlCol="0" anchor="ctr">
            <a:noAutofit/>
          </a:bodyPr>
          <a:lstStyle/>
          <a:p>
            <a:r>
              <a:rPr kumimoji="1" lang="ja-JP" altLang="en-US" sz="2400" b="1" dirty="0" smtClean="0">
                <a:solidFill>
                  <a:schemeClr val="bg1"/>
                </a:solidFill>
              </a:rPr>
              <a:t>１</a:t>
            </a:r>
            <a:endParaRPr kumimoji="1" lang="ja-JP" altLang="en-US" sz="2400" b="1" dirty="0">
              <a:solidFill>
                <a:schemeClr val="bg1"/>
              </a:solidFill>
            </a:endParaRPr>
          </a:p>
        </p:txBody>
      </p:sp>
      <p:sp>
        <p:nvSpPr>
          <p:cNvPr id="29" name="テキスト ボックス 28"/>
          <p:cNvSpPr txBox="1"/>
          <p:nvPr/>
        </p:nvSpPr>
        <p:spPr>
          <a:xfrm>
            <a:off x="2695638" y="2174921"/>
            <a:ext cx="5976664" cy="725823"/>
          </a:xfrm>
          <a:prstGeom prst="rect">
            <a:avLst/>
          </a:prstGeom>
          <a:solidFill>
            <a:schemeClr val="bg1">
              <a:lumMod val="95000"/>
            </a:schemeClr>
          </a:solidFill>
          <a:ln>
            <a:solidFill>
              <a:schemeClr val="bg1">
                <a:lumMod val="50000"/>
              </a:schemeClr>
            </a:solidFill>
          </a:ln>
        </p:spPr>
        <p:txBody>
          <a:bodyPr wrap="square" rtlCol="0" anchor="ctr" anchorCtr="0">
            <a:noAutofit/>
          </a:bodyPr>
          <a:lstStyle/>
          <a:p>
            <a:r>
              <a:rPr lang="ja-JP" altLang="en-US" sz="2400" dirty="0"/>
              <a:t>男女共同参画の視点</a:t>
            </a:r>
            <a:r>
              <a:rPr lang="ja-JP" altLang="en-US" sz="2400" dirty="0" smtClean="0"/>
              <a:t>から具体的</a:t>
            </a:r>
            <a:r>
              <a:rPr lang="ja-JP" altLang="en-US" sz="2400" dirty="0"/>
              <a:t>に考える</a:t>
            </a:r>
          </a:p>
        </p:txBody>
      </p:sp>
      <p:sp>
        <p:nvSpPr>
          <p:cNvPr id="38" name="テキスト ボックス 37"/>
          <p:cNvSpPr txBox="1"/>
          <p:nvPr/>
        </p:nvSpPr>
        <p:spPr>
          <a:xfrm>
            <a:off x="2183382" y="2174921"/>
            <a:ext cx="492443" cy="725823"/>
          </a:xfrm>
          <a:prstGeom prst="rect">
            <a:avLst/>
          </a:prstGeom>
          <a:solidFill>
            <a:schemeClr val="bg1">
              <a:lumMod val="50000"/>
            </a:schemeClr>
          </a:solidFill>
          <a:ln>
            <a:solidFill>
              <a:schemeClr val="bg1">
                <a:lumMod val="50000"/>
              </a:schemeClr>
            </a:solidFill>
          </a:ln>
        </p:spPr>
        <p:txBody>
          <a:bodyPr wrap="none" rtlCol="0" anchor="ctr">
            <a:noAutofit/>
          </a:bodyPr>
          <a:lstStyle/>
          <a:p>
            <a:r>
              <a:rPr kumimoji="1" lang="ja-JP" altLang="en-US" sz="2400" b="1" dirty="0" smtClean="0">
                <a:solidFill>
                  <a:schemeClr val="bg1"/>
                </a:solidFill>
              </a:rPr>
              <a:t>２</a:t>
            </a:r>
            <a:endParaRPr kumimoji="1" lang="ja-JP" altLang="en-US" sz="2400" b="1" dirty="0">
              <a:solidFill>
                <a:schemeClr val="bg1"/>
              </a:solidFill>
            </a:endParaRPr>
          </a:p>
        </p:txBody>
      </p:sp>
      <p:sp>
        <p:nvSpPr>
          <p:cNvPr id="34" name="テキスト ボックス 33"/>
          <p:cNvSpPr txBox="1"/>
          <p:nvPr/>
        </p:nvSpPr>
        <p:spPr>
          <a:xfrm>
            <a:off x="2695638" y="3682606"/>
            <a:ext cx="5976664" cy="725823"/>
          </a:xfrm>
          <a:prstGeom prst="rect">
            <a:avLst/>
          </a:prstGeom>
          <a:solidFill>
            <a:srgbClr val="FDF9DB"/>
          </a:solidFill>
          <a:ln>
            <a:solidFill>
              <a:srgbClr val="FFCC00"/>
            </a:solidFill>
          </a:ln>
        </p:spPr>
        <p:txBody>
          <a:bodyPr wrap="square" rtlCol="0" anchor="ctr" anchorCtr="0">
            <a:noAutofit/>
          </a:bodyPr>
          <a:lstStyle/>
          <a:p>
            <a:r>
              <a:rPr lang="ja-JP" altLang="en-US" sz="2400" dirty="0"/>
              <a:t>男女共同参画の視点からの防災を実践</a:t>
            </a:r>
            <a:r>
              <a:rPr lang="ja-JP" altLang="en-US" sz="2400" dirty="0" smtClean="0"/>
              <a:t>する</a:t>
            </a:r>
            <a:endParaRPr lang="ja-JP" altLang="en-US" sz="2400" dirty="0"/>
          </a:p>
        </p:txBody>
      </p:sp>
      <p:sp>
        <p:nvSpPr>
          <p:cNvPr id="39" name="テキスト ボックス 38"/>
          <p:cNvSpPr txBox="1"/>
          <p:nvPr/>
        </p:nvSpPr>
        <p:spPr>
          <a:xfrm>
            <a:off x="2183382" y="3682606"/>
            <a:ext cx="492443" cy="725823"/>
          </a:xfrm>
          <a:prstGeom prst="rect">
            <a:avLst/>
          </a:prstGeom>
          <a:solidFill>
            <a:srgbClr val="FFCC00"/>
          </a:solidFill>
          <a:ln>
            <a:solidFill>
              <a:srgbClr val="FFCC00"/>
            </a:solidFill>
          </a:ln>
        </p:spPr>
        <p:txBody>
          <a:bodyPr wrap="none" rtlCol="0" anchor="ctr">
            <a:noAutofit/>
          </a:bodyPr>
          <a:lstStyle/>
          <a:p>
            <a:r>
              <a:rPr kumimoji="1" lang="ja-JP" altLang="en-US" sz="2400" b="1" dirty="0" smtClean="0">
                <a:solidFill>
                  <a:schemeClr val="bg1"/>
                </a:solidFill>
              </a:rPr>
              <a:t>３</a:t>
            </a:r>
            <a:endParaRPr kumimoji="1" lang="ja-JP" altLang="en-US" sz="2400" b="1" dirty="0">
              <a:solidFill>
                <a:schemeClr val="bg1"/>
              </a:solidFill>
            </a:endParaRPr>
          </a:p>
        </p:txBody>
      </p:sp>
      <p:sp>
        <p:nvSpPr>
          <p:cNvPr id="40" name="テキスト ボックス 39"/>
          <p:cNvSpPr txBox="1"/>
          <p:nvPr/>
        </p:nvSpPr>
        <p:spPr>
          <a:xfrm>
            <a:off x="297963" y="5943536"/>
            <a:ext cx="1723549" cy="725823"/>
          </a:xfrm>
          <a:prstGeom prst="rect">
            <a:avLst/>
          </a:prstGeom>
          <a:solidFill>
            <a:schemeClr val="accent5"/>
          </a:solidFill>
          <a:ln>
            <a:noFill/>
          </a:ln>
        </p:spPr>
        <p:txBody>
          <a:bodyPr wrap="none" rtlCol="0" anchor="ctr">
            <a:noAutofit/>
          </a:bodyPr>
          <a:lstStyle/>
          <a:p>
            <a:pPr algn="ctr"/>
            <a:r>
              <a:rPr lang="ja-JP" altLang="en-US" sz="2400" dirty="0" smtClean="0">
                <a:solidFill>
                  <a:schemeClr val="bg1"/>
                </a:solidFill>
              </a:rPr>
              <a:t>まとめ</a:t>
            </a:r>
            <a:endParaRPr lang="en-US" altLang="ja-JP" sz="2400" dirty="0" smtClean="0">
              <a:solidFill>
                <a:schemeClr val="bg1"/>
              </a:solidFill>
            </a:endParaRPr>
          </a:p>
        </p:txBody>
      </p:sp>
      <p:sp>
        <p:nvSpPr>
          <p:cNvPr id="18" name="テキスト ボックス 17"/>
          <p:cNvSpPr txBox="1"/>
          <p:nvPr/>
        </p:nvSpPr>
        <p:spPr>
          <a:xfrm>
            <a:off x="2183382" y="5943535"/>
            <a:ext cx="492443" cy="725823"/>
          </a:xfrm>
          <a:prstGeom prst="rect">
            <a:avLst/>
          </a:prstGeom>
          <a:solidFill>
            <a:schemeClr val="accent5"/>
          </a:solidFill>
          <a:ln>
            <a:solidFill>
              <a:schemeClr val="accent5"/>
            </a:solidFill>
          </a:ln>
        </p:spPr>
        <p:txBody>
          <a:bodyPr wrap="none" rtlCol="0" anchor="ctr">
            <a:noAutofit/>
          </a:bodyPr>
          <a:lstStyle/>
          <a:p>
            <a:r>
              <a:rPr lang="ja-JP" altLang="en-US" sz="2400" b="1" dirty="0">
                <a:solidFill>
                  <a:schemeClr val="bg1"/>
                </a:solidFill>
              </a:rPr>
              <a:t>４</a:t>
            </a:r>
            <a:endParaRPr kumimoji="1" lang="ja-JP" altLang="en-US" sz="2400" b="1" dirty="0">
              <a:solidFill>
                <a:schemeClr val="bg1"/>
              </a:solidFill>
            </a:endParaRPr>
          </a:p>
        </p:txBody>
      </p:sp>
      <p:sp>
        <p:nvSpPr>
          <p:cNvPr id="23" name="テキスト ボックス 22"/>
          <p:cNvSpPr txBox="1"/>
          <p:nvPr/>
        </p:nvSpPr>
        <p:spPr>
          <a:xfrm>
            <a:off x="2695638" y="5187133"/>
            <a:ext cx="4756684" cy="417003"/>
          </a:xfrm>
          <a:prstGeom prst="rect">
            <a:avLst/>
          </a:prstGeom>
          <a:solidFill>
            <a:srgbClr val="FDF9DB"/>
          </a:solidFill>
          <a:ln>
            <a:solidFill>
              <a:schemeClr val="accent5"/>
            </a:solidFill>
          </a:ln>
        </p:spPr>
        <p:txBody>
          <a:bodyPr wrap="square" rtlCol="0" anchor="ctr" anchorCtr="0">
            <a:noAutofit/>
          </a:bodyPr>
          <a:lstStyle/>
          <a:p>
            <a:r>
              <a:rPr lang="ja-JP" altLang="en-US" sz="2000" dirty="0"/>
              <a:t>全国</a:t>
            </a:r>
            <a:r>
              <a:rPr lang="ja-JP" altLang="en-US" sz="2000" dirty="0" smtClean="0"/>
              <a:t>の取組</a:t>
            </a:r>
            <a:r>
              <a:rPr kumimoji="1" lang="ja-JP" altLang="en-US" sz="2000" dirty="0" smtClean="0"/>
              <a:t>事例紹介</a:t>
            </a:r>
            <a:endParaRPr kumimoji="1" lang="ja-JP" altLang="en-US" sz="2000" dirty="0"/>
          </a:p>
        </p:txBody>
      </p:sp>
      <p:sp>
        <p:nvSpPr>
          <p:cNvPr id="19" name="正方形/長方形 18"/>
          <p:cNvSpPr/>
          <p:nvPr/>
        </p:nvSpPr>
        <p:spPr>
          <a:xfrm>
            <a:off x="2183382" y="3682605"/>
            <a:ext cx="6493074" cy="725824"/>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2695638" y="5169327"/>
            <a:ext cx="4764883" cy="434809"/>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763206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94129" y="80682"/>
            <a:ext cx="8915400" cy="6629400"/>
          </a:xfrm>
          <a:prstGeom prst="rect">
            <a:avLst/>
          </a:prstGeom>
          <a:no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94129" y="80683"/>
            <a:ext cx="1331259" cy="665908"/>
          </a:xfrm>
          <a:prstGeom prst="rect">
            <a:avLst/>
          </a:prstGeom>
          <a:solidFill>
            <a:schemeClr val="accent5"/>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事例</a:t>
            </a:r>
            <a:r>
              <a:rPr kumimoji="1"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rPr>
              <a:t>1</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1425388" y="80683"/>
            <a:ext cx="7584140" cy="665907"/>
          </a:xfrm>
          <a:prstGeom prst="rect">
            <a:avLst/>
          </a:prstGeom>
          <a:no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rPr>
              <a:t>男女共同参画の視点による避難所用品の整備①</a:t>
            </a:r>
            <a:endParaRPr kumimoji="1" lang="ja-JP" altLang="en-US" sz="2000" dirty="0">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311531" y="6363835"/>
            <a:ext cx="1113857" cy="230832"/>
          </a:xfrm>
          <a:prstGeom prst="rect">
            <a:avLst/>
          </a:prstGeom>
          <a:noFill/>
          <a:ln>
            <a:solidFill>
              <a:schemeClr val="tx1"/>
            </a:solidFill>
          </a:ln>
        </p:spPr>
        <p:txBody>
          <a:bodyPr wrap="none" rtlCol="0">
            <a:spAutoFit/>
          </a:bodyPr>
          <a:lstStyle/>
          <a:p>
            <a:r>
              <a:rPr kumimoji="1" lang="ja-JP" altLang="en-US" sz="900" dirty="0" smtClean="0">
                <a:latin typeface="+mj-ea"/>
                <a:ea typeface="+mj-ea"/>
              </a:rPr>
              <a:t>平成</a:t>
            </a:r>
            <a:r>
              <a:rPr lang="ja-JP" altLang="en-US" sz="900" dirty="0" smtClean="0">
                <a:latin typeface="+mj-ea"/>
                <a:ea typeface="+mj-ea"/>
              </a:rPr>
              <a:t>２８</a:t>
            </a:r>
            <a:r>
              <a:rPr kumimoji="1" lang="ja-JP" altLang="en-US" sz="900" dirty="0" smtClean="0">
                <a:latin typeface="+mj-ea"/>
                <a:ea typeface="+mj-ea"/>
              </a:rPr>
              <a:t>年３月現在</a:t>
            </a:r>
            <a:endParaRPr kumimoji="1" lang="ja-JP" altLang="en-US" sz="900" dirty="0">
              <a:latin typeface="+mj-ea"/>
              <a:ea typeface="+mj-ea"/>
            </a:endParaRPr>
          </a:p>
        </p:txBody>
      </p:sp>
      <p:sp>
        <p:nvSpPr>
          <p:cNvPr id="10" name="テキスト ボックス 9"/>
          <p:cNvSpPr txBox="1"/>
          <p:nvPr/>
        </p:nvSpPr>
        <p:spPr>
          <a:xfrm>
            <a:off x="208096" y="812503"/>
            <a:ext cx="8708425" cy="1930229"/>
          </a:xfrm>
          <a:prstGeom prst="rect">
            <a:avLst/>
          </a:prstGeom>
          <a:noFill/>
          <a:ln>
            <a:solidFill>
              <a:schemeClr val="tx1"/>
            </a:solidFill>
          </a:ln>
        </p:spPr>
        <p:txBody>
          <a:bodyPr wrap="square" rIns="36000" rtlCol="0">
            <a:noAutofit/>
          </a:bodyPr>
          <a:lstStyle/>
          <a:p>
            <a:r>
              <a:rPr lang="en-US" altLang="ja-JP" sz="20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取組の概要</a:t>
            </a:r>
            <a:r>
              <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rPr>
              <a:t>】</a:t>
            </a:r>
          </a:p>
          <a:p>
            <a:pPr marL="228600" indent="-228600">
              <a:lnSpc>
                <a:spcPct val="110000"/>
              </a:lnSpc>
            </a:pP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latin typeface="メイリオ"/>
                <a:ea typeface="メイリオ"/>
                <a:cs typeface="メイリオ"/>
              </a:rPr>
              <a:t>東日本大震災の教訓から、三島市地域防災計画の見直しや</a:t>
            </a:r>
            <a:r>
              <a:rPr lang="ja-JP" altLang="en-US" dirty="0" smtClean="0">
                <a:latin typeface="メイリオ"/>
                <a:ea typeface="メイリオ"/>
                <a:cs typeface="メイリオ"/>
              </a:rPr>
              <a:t>避難所運営</a:t>
            </a:r>
            <a:r>
              <a:rPr lang="ja-JP" altLang="en-US" dirty="0">
                <a:latin typeface="メイリオ"/>
                <a:ea typeface="メイリオ"/>
                <a:cs typeface="メイリオ"/>
              </a:rPr>
              <a:t>を行う際に、</a:t>
            </a:r>
            <a:r>
              <a:rPr lang="ja-JP" altLang="en-US" b="1" u="sng" dirty="0">
                <a:solidFill>
                  <a:schemeClr val="accent5"/>
                </a:solidFill>
                <a:latin typeface="メイリオ"/>
                <a:ea typeface="メイリオ"/>
                <a:cs typeface="メイリオ"/>
              </a:rPr>
              <a:t>女性の視点での意見を反映させるために市長との意見</a:t>
            </a:r>
            <a:r>
              <a:rPr lang="ja-JP" altLang="en-US" b="1" u="sng" dirty="0" smtClean="0">
                <a:solidFill>
                  <a:schemeClr val="accent5"/>
                </a:solidFill>
                <a:latin typeface="メイリオ"/>
                <a:ea typeface="メイリオ"/>
                <a:cs typeface="メイリオ"/>
              </a:rPr>
              <a:t>交換会</a:t>
            </a:r>
            <a:r>
              <a:rPr lang="ja-JP" altLang="en-US" dirty="0" smtClean="0">
                <a:latin typeface="メイリオ"/>
                <a:ea typeface="メイリオ"/>
                <a:cs typeface="メイリオ"/>
              </a:rPr>
              <a:t>を</a:t>
            </a:r>
            <a:r>
              <a:rPr lang="ja-JP" altLang="en-US" dirty="0">
                <a:latin typeface="メイリオ"/>
                <a:ea typeface="メイリオ"/>
                <a:cs typeface="メイリオ"/>
              </a:rPr>
              <a:t>開催</a:t>
            </a:r>
            <a:r>
              <a:rPr lang="ja-JP" altLang="en-US" dirty="0" smtClean="0">
                <a:latin typeface="メイリオ"/>
                <a:ea typeface="メイリオ"/>
                <a:cs typeface="メイリオ"/>
              </a:rPr>
              <a:t>。</a:t>
            </a:r>
            <a:endParaRPr lang="en-US" altLang="ja-JP" dirty="0" smtClean="0">
              <a:latin typeface="メイリオ"/>
              <a:ea typeface="メイリオ"/>
              <a:cs typeface="メイリオ"/>
            </a:endParaRPr>
          </a:p>
          <a:p>
            <a:pPr marL="215900" indent="-215900">
              <a:lnSpc>
                <a:spcPct val="110000"/>
              </a:lnSpc>
            </a:pPr>
            <a:r>
              <a:rPr lang="ja-JP" altLang="en-US" dirty="0" smtClean="0">
                <a:latin typeface="メイリオ"/>
                <a:ea typeface="メイリオ"/>
                <a:cs typeface="メイリオ"/>
              </a:rPr>
              <a:t>・意見交換会で得られた様々</a:t>
            </a:r>
            <a:r>
              <a:rPr lang="ja-JP" altLang="en-US" dirty="0">
                <a:latin typeface="メイリオ"/>
                <a:ea typeface="メイリオ"/>
                <a:cs typeface="メイリオ"/>
              </a:rPr>
              <a:t>な意見</a:t>
            </a:r>
            <a:r>
              <a:rPr lang="ja-JP" altLang="en-US" dirty="0" smtClean="0">
                <a:latin typeface="メイリオ"/>
                <a:ea typeface="メイリオ"/>
                <a:cs typeface="メイリオ"/>
              </a:rPr>
              <a:t>を</a:t>
            </a:r>
            <a:r>
              <a:rPr lang="ja-JP" altLang="en-US" b="1" u="sng" dirty="0" smtClean="0">
                <a:solidFill>
                  <a:schemeClr val="accent5"/>
                </a:solidFill>
                <a:latin typeface="メイリオ"/>
                <a:ea typeface="メイリオ"/>
                <a:cs typeface="メイリオ"/>
              </a:rPr>
              <a:t>地域</a:t>
            </a:r>
            <a:r>
              <a:rPr lang="ja-JP" altLang="en-US" b="1" u="sng" dirty="0">
                <a:solidFill>
                  <a:schemeClr val="accent5"/>
                </a:solidFill>
                <a:latin typeface="メイリオ"/>
                <a:ea typeface="メイリオ"/>
                <a:cs typeface="メイリオ"/>
              </a:rPr>
              <a:t>防災計画に反映</a:t>
            </a:r>
            <a:r>
              <a:rPr lang="ja-JP" altLang="en-US" dirty="0">
                <a:latin typeface="メイリオ"/>
                <a:ea typeface="メイリオ"/>
                <a:cs typeface="メイリオ"/>
              </a:rPr>
              <a:t>させ</a:t>
            </a:r>
            <a:r>
              <a:rPr lang="ja-JP" altLang="en-US" dirty="0" smtClean="0">
                <a:latin typeface="メイリオ"/>
                <a:ea typeface="メイリオ"/>
                <a:cs typeface="メイリオ"/>
              </a:rPr>
              <a:t>、男女共同参画の視点からの</a:t>
            </a:r>
            <a:r>
              <a:rPr lang="ja-JP" altLang="en-US" b="1" dirty="0" smtClean="0">
                <a:latin typeface="メイリオ"/>
                <a:ea typeface="メイリオ"/>
                <a:cs typeface="メイリオ"/>
              </a:rPr>
              <a:t>避難所運営マニュアルの作成や避難所用品の備蓄、母親向けの防災啓発講座</a:t>
            </a:r>
            <a:r>
              <a:rPr lang="ja-JP" altLang="en-US" dirty="0" smtClean="0">
                <a:latin typeface="メイリオ"/>
                <a:ea typeface="メイリオ"/>
                <a:cs typeface="メイリオ"/>
              </a:rPr>
              <a:t>等を実施。</a:t>
            </a:r>
            <a:endParaRPr lang="en-US" altLang="ja-JP" dirty="0">
              <a:latin typeface="メイリオ"/>
              <a:ea typeface="メイリオ"/>
              <a:cs typeface="メイリオ"/>
            </a:endParaRPr>
          </a:p>
        </p:txBody>
      </p:sp>
      <p:sp>
        <p:nvSpPr>
          <p:cNvPr id="11" name="テキスト ボックス 10"/>
          <p:cNvSpPr txBox="1"/>
          <p:nvPr/>
        </p:nvSpPr>
        <p:spPr>
          <a:xfrm>
            <a:off x="208096" y="2902774"/>
            <a:ext cx="8708425" cy="3284388"/>
          </a:xfrm>
          <a:prstGeom prst="rect">
            <a:avLst/>
          </a:prstGeom>
          <a:noFill/>
          <a:ln>
            <a:noFill/>
          </a:ln>
        </p:spPr>
        <p:txBody>
          <a:bodyPr wrap="square" rIns="36000" rtlCol="0">
            <a:noAutofit/>
          </a:bodyPr>
          <a:lstStyle/>
          <a:p>
            <a:pPr marL="174625" lvl="1"/>
            <a:r>
              <a:rPr lang="ja-JP" altLang="en-US" dirty="0" smtClean="0">
                <a:latin typeface="メイリオ"/>
                <a:ea typeface="メイリオ"/>
                <a:cs typeface="メイリオ"/>
              </a:rPr>
              <a:t>１．</a:t>
            </a:r>
            <a:r>
              <a:rPr lang="ja-JP" altLang="en-US" b="1" u="sng" dirty="0" smtClean="0">
                <a:solidFill>
                  <a:schemeClr val="accent5"/>
                </a:solidFill>
                <a:latin typeface="メイリオ"/>
                <a:ea typeface="メイリオ"/>
                <a:cs typeface="メイリオ"/>
              </a:rPr>
              <a:t>避難所運営マニュアルの作成</a:t>
            </a:r>
            <a:endParaRPr lang="en-US" altLang="ja-JP" u="sng" dirty="0" smtClean="0">
              <a:solidFill>
                <a:schemeClr val="accent5"/>
              </a:solidFill>
              <a:latin typeface="メイリオ"/>
              <a:ea typeface="メイリオ"/>
              <a:cs typeface="メイリオ"/>
            </a:endParaRPr>
          </a:p>
          <a:p>
            <a:pPr marL="631825"/>
            <a:r>
              <a:rPr lang="ja-JP" altLang="en-US" dirty="0" smtClean="0">
                <a:solidFill>
                  <a:srgbClr val="000000"/>
                </a:solidFill>
                <a:latin typeface="メイリオ"/>
                <a:ea typeface="メイリオ"/>
                <a:cs typeface="メイリオ"/>
              </a:rPr>
              <a:t>・全て</a:t>
            </a:r>
            <a:r>
              <a:rPr lang="ja-JP" altLang="ja-JP" dirty="0" smtClean="0">
                <a:solidFill>
                  <a:srgbClr val="000000"/>
                </a:solidFill>
                <a:latin typeface="メイリオ"/>
                <a:ea typeface="メイリオ"/>
                <a:cs typeface="メイリオ"/>
              </a:rPr>
              <a:t>の避難所</a:t>
            </a:r>
            <a:r>
              <a:rPr lang="ja-JP" altLang="en-US" dirty="0" smtClean="0">
                <a:solidFill>
                  <a:srgbClr val="000000"/>
                </a:solidFill>
                <a:latin typeface="メイリオ"/>
                <a:ea typeface="メイリオ"/>
                <a:cs typeface="メイリオ"/>
              </a:rPr>
              <a:t>において、</a:t>
            </a:r>
            <a:r>
              <a:rPr lang="ja-JP" altLang="ja-JP" b="1" dirty="0" smtClean="0">
                <a:solidFill>
                  <a:srgbClr val="000000"/>
                </a:solidFill>
                <a:latin typeface="メイリオ"/>
                <a:ea typeface="メイリオ"/>
                <a:cs typeface="メイリオ"/>
              </a:rPr>
              <a:t>平常時</a:t>
            </a:r>
            <a:r>
              <a:rPr lang="ja-JP" altLang="en-US" b="1" dirty="0" smtClean="0">
                <a:solidFill>
                  <a:srgbClr val="000000"/>
                </a:solidFill>
                <a:latin typeface="メイリオ"/>
                <a:ea typeface="メイリオ"/>
                <a:cs typeface="メイリオ"/>
              </a:rPr>
              <a:t>から</a:t>
            </a:r>
            <a:r>
              <a:rPr lang="ja-JP" altLang="ja-JP" b="1" dirty="0" smtClean="0">
                <a:solidFill>
                  <a:srgbClr val="000000"/>
                </a:solidFill>
                <a:latin typeface="メイリオ"/>
                <a:ea typeface="メイリオ"/>
                <a:cs typeface="メイリオ"/>
              </a:rPr>
              <a:t>女性専用の部屋を特定</a:t>
            </a:r>
            <a:endParaRPr lang="en-US" altLang="ja-JP" b="1" dirty="0" smtClean="0">
              <a:solidFill>
                <a:srgbClr val="000000"/>
              </a:solidFill>
              <a:latin typeface="メイリオ"/>
              <a:ea typeface="メイリオ"/>
              <a:cs typeface="メイリオ"/>
            </a:endParaRPr>
          </a:p>
          <a:p>
            <a:pPr marL="631825"/>
            <a:r>
              <a:rPr lang="ja-JP" altLang="en-US" dirty="0" smtClean="0">
                <a:solidFill>
                  <a:srgbClr val="000000"/>
                </a:solidFill>
                <a:latin typeface="メイリオ"/>
                <a:ea typeface="メイリオ"/>
                <a:cs typeface="メイリオ"/>
              </a:rPr>
              <a:t>⇒</a:t>
            </a:r>
            <a:r>
              <a:rPr lang="ja-JP" altLang="ja-JP" dirty="0" smtClean="0">
                <a:solidFill>
                  <a:srgbClr val="000000"/>
                </a:solidFill>
                <a:latin typeface="メイリオ"/>
                <a:ea typeface="メイリオ"/>
                <a:cs typeface="メイリオ"/>
              </a:rPr>
              <a:t>女性用</a:t>
            </a:r>
            <a:r>
              <a:rPr lang="ja-JP" altLang="ja-JP" dirty="0">
                <a:solidFill>
                  <a:srgbClr val="000000"/>
                </a:solidFill>
                <a:latin typeface="メイリオ"/>
                <a:ea typeface="メイリオ"/>
                <a:cs typeface="メイリオ"/>
              </a:rPr>
              <a:t>更衣室</a:t>
            </a:r>
            <a:r>
              <a:rPr lang="ja-JP" altLang="ja-JP" dirty="0" smtClean="0">
                <a:solidFill>
                  <a:srgbClr val="000000"/>
                </a:solidFill>
                <a:latin typeface="メイリオ"/>
                <a:ea typeface="メイリオ"/>
                <a:cs typeface="メイリオ"/>
              </a:rPr>
              <a:t>、専用</a:t>
            </a:r>
            <a:r>
              <a:rPr lang="ja-JP" altLang="ja-JP" dirty="0">
                <a:solidFill>
                  <a:srgbClr val="000000"/>
                </a:solidFill>
                <a:latin typeface="メイリオ"/>
                <a:ea typeface="メイリオ"/>
                <a:cs typeface="メイリオ"/>
              </a:rPr>
              <a:t>スペース（授乳室・育児スペース）</a:t>
            </a:r>
            <a:r>
              <a:rPr lang="ja-JP" altLang="en-US" dirty="0">
                <a:solidFill>
                  <a:srgbClr val="000000"/>
                </a:solidFill>
                <a:latin typeface="メイリオ"/>
                <a:ea typeface="メイリオ"/>
                <a:cs typeface="メイリオ"/>
              </a:rPr>
              <a:t>、女性用</a:t>
            </a:r>
            <a:r>
              <a:rPr lang="ja-JP" altLang="ja-JP" dirty="0">
                <a:solidFill>
                  <a:srgbClr val="000000"/>
                </a:solidFill>
                <a:latin typeface="メイリオ"/>
                <a:ea typeface="メイリオ"/>
                <a:cs typeface="メイリオ"/>
              </a:rPr>
              <a:t>物干</a:t>
            </a:r>
            <a:r>
              <a:rPr lang="ja-JP" altLang="en-US" dirty="0">
                <a:solidFill>
                  <a:srgbClr val="000000"/>
                </a:solidFill>
                <a:latin typeface="メイリオ"/>
                <a:ea typeface="メイリオ"/>
                <a:cs typeface="メイリオ"/>
              </a:rPr>
              <a:t>し</a:t>
            </a:r>
            <a:r>
              <a:rPr lang="ja-JP" altLang="ja-JP" dirty="0">
                <a:solidFill>
                  <a:srgbClr val="000000"/>
                </a:solidFill>
                <a:latin typeface="メイリオ"/>
                <a:ea typeface="メイリオ"/>
                <a:cs typeface="メイリオ"/>
              </a:rPr>
              <a:t>場</a:t>
            </a:r>
            <a:endParaRPr lang="en-US" altLang="ja-JP" dirty="0">
              <a:solidFill>
                <a:srgbClr val="000000"/>
              </a:solidFill>
              <a:latin typeface="メイリオ"/>
              <a:ea typeface="メイリオ"/>
              <a:cs typeface="メイリオ"/>
            </a:endParaRPr>
          </a:p>
          <a:p>
            <a:pPr marL="631825"/>
            <a:r>
              <a:rPr lang="ja-JP" altLang="ja-JP" dirty="0" smtClean="0">
                <a:latin typeface="メイリオ"/>
                <a:ea typeface="メイリオ"/>
                <a:cs typeface="メイリオ"/>
              </a:rPr>
              <a:t>・女性</a:t>
            </a:r>
            <a:r>
              <a:rPr lang="ja-JP" altLang="ja-JP" dirty="0">
                <a:latin typeface="メイリオ"/>
                <a:ea typeface="メイリオ"/>
                <a:cs typeface="メイリオ"/>
              </a:rPr>
              <a:t>班を設置して、女性への配慮事項</a:t>
            </a:r>
            <a:r>
              <a:rPr lang="ja-JP" altLang="en-US" dirty="0" smtClean="0">
                <a:latin typeface="メイリオ"/>
                <a:ea typeface="メイリオ"/>
                <a:cs typeface="メイリオ"/>
              </a:rPr>
              <a:t>チェックシートを作成</a:t>
            </a:r>
            <a:endParaRPr lang="en-US" altLang="ja-JP" dirty="0">
              <a:latin typeface="メイリオ"/>
              <a:ea typeface="メイリオ"/>
              <a:cs typeface="メイリオ"/>
            </a:endParaRPr>
          </a:p>
          <a:p>
            <a:pPr marL="631825"/>
            <a:r>
              <a:rPr lang="ja-JP" altLang="ja-JP" dirty="0" smtClean="0">
                <a:latin typeface="メイリオ"/>
                <a:ea typeface="メイリオ"/>
                <a:cs typeface="メイリオ"/>
              </a:rPr>
              <a:t>・</a:t>
            </a:r>
            <a:r>
              <a:rPr lang="ja-JP" altLang="ja-JP" dirty="0">
                <a:latin typeface="メイリオ"/>
                <a:ea typeface="メイリオ"/>
                <a:cs typeface="メイリオ"/>
              </a:rPr>
              <a:t>要配慮者・女性用の生活必需品物資リストの作成</a:t>
            </a:r>
            <a:endParaRPr lang="ja-JP" altLang="en-US" dirty="0">
              <a:latin typeface="メイリオ"/>
              <a:ea typeface="メイリオ"/>
              <a:cs typeface="メイリオ"/>
            </a:endParaRPr>
          </a:p>
          <a:p>
            <a:pPr marL="174625" lvl="1"/>
            <a:endParaRPr lang="en-US" altLang="ja-JP" sz="400" dirty="0" smtClean="0">
              <a:latin typeface="メイリオ"/>
              <a:ea typeface="メイリオ"/>
              <a:cs typeface="メイリオ"/>
            </a:endParaRPr>
          </a:p>
          <a:p>
            <a:pPr marL="174625" lvl="1"/>
            <a:r>
              <a:rPr lang="ja-JP" altLang="en-US" dirty="0" smtClean="0">
                <a:latin typeface="メイリオ"/>
                <a:ea typeface="メイリオ"/>
                <a:cs typeface="メイリオ"/>
              </a:rPr>
              <a:t>２．</a:t>
            </a:r>
            <a:r>
              <a:rPr lang="ja-JP" altLang="en-US" b="1" u="sng" dirty="0">
                <a:solidFill>
                  <a:schemeClr val="accent5"/>
                </a:solidFill>
                <a:latin typeface="メイリオ"/>
                <a:ea typeface="メイリオ"/>
                <a:cs typeface="メイリオ"/>
              </a:rPr>
              <a:t>避難所用品の整備</a:t>
            </a:r>
          </a:p>
          <a:p>
            <a:pPr marL="631825"/>
            <a:r>
              <a:rPr lang="ja-JP" altLang="en-US" b="1" dirty="0" smtClean="0">
                <a:latin typeface="メイリオ"/>
                <a:ea typeface="メイリオ"/>
                <a:cs typeface="メイリオ"/>
              </a:rPr>
              <a:t>一目</a:t>
            </a:r>
            <a:r>
              <a:rPr lang="ja-JP" altLang="en-US" b="1" dirty="0">
                <a:latin typeface="メイリオ"/>
                <a:ea typeface="メイリオ"/>
                <a:cs typeface="メイリオ"/>
              </a:rPr>
              <a:t>でわかる</a:t>
            </a:r>
            <a:r>
              <a:rPr lang="ja-JP" altLang="en-US" b="1" dirty="0" smtClean="0">
                <a:latin typeface="メイリオ"/>
                <a:ea typeface="メイリオ"/>
                <a:cs typeface="メイリオ"/>
              </a:rPr>
              <a:t>ピクトグラム（絵文字・図記号）</a:t>
            </a:r>
            <a:r>
              <a:rPr lang="ja-JP" altLang="en-US" dirty="0" smtClean="0">
                <a:latin typeface="メイリオ"/>
                <a:ea typeface="メイリオ"/>
                <a:cs typeface="メイリオ"/>
              </a:rPr>
              <a:t>等、女性</a:t>
            </a:r>
            <a:r>
              <a:rPr lang="ja-JP" altLang="en-US" dirty="0">
                <a:latin typeface="メイリオ"/>
                <a:ea typeface="メイリオ"/>
                <a:cs typeface="メイリオ"/>
              </a:rPr>
              <a:t>・</a:t>
            </a:r>
            <a:r>
              <a:rPr lang="ja-JP" altLang="en-US" dirty="0" smtClean="0">
                <a:latin typeface="メイリオ"/>
                <a:ea typeface="メイリオ"/>
                <a:cs typeface="メイリオ"/>
              </a:rPr>
              <a:t>こどもに配慮したグッズ</a:t>
            </a:r>
            <a:r>
              <a:rPr lang="ja-JP" altLang="en-US" dirty="0">
                <a:latin typeface="メイリオ"/>
                <a:ea typeface="メイリオ"/>
                <a:cs typeface="メイリオ"/>
              </a:rPr>
              <a:t>を</a:t>
            </a:r>
            <a:r>
              <a:rPr lang="ja-JP" altLang="en-US" dirty="0" smtClean="0">
                <a:latin typeface="メイリオ"/>
                <a:ea typeface="メイリオ"/>
                <a:cs typeface="メイリオ"/>
              </a:rPr>
              <a:t>整備するとともに、</a:t>
            </a:r>
            <a:r>
              <a:rPr lang="ja-JP" altLang="en-US" b="1" dirty="0" smtClean="0">
                <a:latin typeface="メイリオ"/>
                <a:ea typeface="メイリオ"/>
                <a:cs typeface="メイリオ"/>
              </a:rPr>
              <a:t>全て</a:t>
            </a:r>
            <a:r>
              <a:rPr lang="ja-JP" altLang="ja-JP" b="1" dirty="0" smtClean="0">
                <a:latin typeface="メイリオ"/>
                <a:ea typeface="メイリオ"/>
                <a:cs typeface="メイリオ"/>
              </a:rPr>
              <a:t>の</a:t>
            </a:r>
            <a:r>
              <a:rPr lang="ja-JP" altLang="ja-JP" b="1" dirty="0">
                <a:latin typeface="メイリオ"/>
                <a:ea typeface="メイリオ"/>
                <a:cs typeface="メイリオ"/>
              </a:rPr>
              <a:t>避難所の</a:t>
            </a:r>
            <a:r>
              <a:rPr lang="ja-JP" altLang="ja-JP" b="1" dirty="0" smtClean="0">
                <a:latin typeface="メイリオ"/>
                <a:ea typeface="メイリオ"/>
                <a:cs typeface="メイリオ"/>
              </a:rPr>
              <a:t>防災倉庫</a:t>
            </a:r>
            <a:r>
              <a:rPr lang="ja-JP" altLang="en-US" b="1" dirty="0" smtClean="0">
                <a:latin typeface="メイリオ"/>
                <a:ea typeface="メイリオ"/>
                <a:cs typeface="メイリオ"/>
              </a:rPr>
              <a:t>・</a:t>
            </a:r>
            <a:r>
              <a:rPr lang="ja-JP" altLang="ja-JP" b="1" dirty="0" smtClean="0">
                <a:latin typeface="メイリオ"/>
                <a:ea typeface="メイリオ"/>
                <a:cs typeface="メイリオ"/>
              </a:rPr>
              <a:t>体育館に</a:t>
            </a:r>
            <a:r>
              <a:rPr lang="ja-JP" altLang="en-US" b="1" dirty="0" smtClean="0">
                <a:latin typeface="メイリオ"/>
                <a:ea typeface="メイリオ"/>
                <a:cs typeface="メイリオ"/>
              </a:rPr>
              <a:t>おいて</a:t>
            </a:r>
            <a:r>
              <a:rPr lang="ja-JP" altLang="en-US" b="1" dirty="0">
                <a:latin typeface="メイリオ"/>
                <a:ea typeface="メイリオ"/>
                <a:cs typeface="メイリオ"/>
              </a:rPr>
              <a:t>配備</a:t>
            </a:r>
            <a:r>
              <a:rPr lang="ja-JP" altLang="en-US" dirty="0" smtClean="0">
                <a:latin typeface="メイリオ"/>
                <a:ea typeface="メイリオ"/>
                <a:cs typeface="メイリオ"/>
              </a:rPr>
              <a:t>。</a:t>
            </a:r>
            <a:endParaRPr lang="en-US" altLang="ja-JP" dirty="0">
              <a:latin typeface="メイリオ"/>
              <a:ea typeface="メイリオ"/>
              <a:cs typeface="メイリオ"/>
            </a:endParaRPr>
          </a:p>
          <a:p>
            <a:pPr marL="174625"/>
            <a:endParaRPr lang="en-US" altLang="ja-JP" sz="400" dirty="0" smtClean="0">
              <a:latin typeface="メイリオ"/>
              <a:ea typeface="メイリオ"/>
              <a:cs typeface="メイリオ"/>
            </a:endParaRPr>
          </a:p>
          <a:p>
            <a:pPr marL="174625"/>
            <a:r>
              <a:rPr lang="ja-JP" altLang="en-US" dirty="0" smtClean="0">
                <a:latin typeface="メイリオ"/>
                <a:ea typeface="メイリオ"/>
                <a:cs typeface="メイリオ"/>
              </a:rPr>
              <a:t>３．</a:t>
            </a:r>
            <a:r>
              <a:rPr lang="ja-JP" altLang="en-US" b="1" u="sng" dirty="0" smtClean="0">
                <a:solidFill>
                  <a:schemeClr val="accent5"/>
                </a:solidFill>
                <a:latin typeface="メイリオ"/>
                <a:ea typeface="メイリオ"/>
                <a:cs typeface="メイリオ"/>
              </a:rPr>
              <a:t>「</a:t>
            </a:r>
            <a:r>
              <a:rPr lang="ja-JP" altLang="en-US" b="1" u="sng" dirty="0">
                <a:solidFill>
                  <a:schemeClr val="accent5"/>
                </a:solidFill>
                <a:latin typeface="メイリオ"/>
                <a:ea typeface="メイリオ"/>
                <a:cs typeface="メイリオ"/>
              </a:rPr>
              <a:t>ママが楽しく学ぶ防災講座」の</a:t>
            </a:r>
            <a:r>
              <a:rPr lang="ja-JP" altLang="en-US" b="1" u="sng" dirty="0" smtClean="0">
                <a:solidFill>
                  <a:schemeClr val="accent5"/>
                </a:solidFill>
                <a:latin typeface="メイリオ"/>
                <a:ea typeface="メイリオ"/>
                <a:cs typeface="メイリオ"/>
              </a:rPr>
              <a:t>実施</a:t>
            </a:r>
            <a:endParaRPr lang="en-US" altLang="ja-JP" b="1" u="sng" dirty="0" smtClean="0">
              <a:solidFill>
                <a:schemeClr val="accent5"/>
              </a:solidFill>
              <a:latin typeface="メイリオ"/>
              <a:ea typeface="メイリオ"/>
              <a:cs typeface="メイリオ"/>
            </a:endParaRPr>
          </a:p>
          <a:p>
            <a:pPr marL="631825"/>
            <a:r>
              <a:rPr lang="ja-JP" altLang="en-US" b="1" dirty="0" smtClean="0">
                <a:latin typeface="メイリオ"/>
                <a:ea typeface="メイリオ"/>
                <a:cs typeface="メイリオ"/>
              </a:rPr>
              <a:t>小さい子供を抱えた女性は一般の訓練・講座への参加が難しい</a:t>
            </a:r>
            <a:r>
              <a:rPr lang="ja-JP" altLang="en-US" dirty="0" smtClean="0">
                <a:latin typeface="メイリオ"/>
                <a:ea typeface="メイリオ"/>
                <a:cs typeface="メイリオ"/>
              </a:rPr>
              <a:t>ことから、</a:t>
            </a:r>
            <a:endParaRPr lang="en-US" altLang="ja-JP" dirty="0" smtClean="0">
              <a:latin typeface="メイリオ"/>
              <a:ea typeface="メイリオ"/>
              <a:cs typeface="メイリオ"/>
            </a:endParaRPr>
          </a:p>
          <a:p>
            <a:pPr marL="631825"/>
            <a:r>
              <a:rPr lang="ja-JP" altLang="en-US" b="1" u="sng" dirty="0" smtClean="0">
                <a:solidFill>
                  <a:schemeClr val="accent5"/>
                </a:solidFill>
                <a:latin typeface="メイリオ"/>
                <a:ea typeface="メイリオ"/>
                <a:cs typeface="メイリオ"/>
              </a:rPr>
              <a:t>受講日を選択できるよう複数回開催</a:t>
            </a:r>
            <a:r>
              <a:rPr lang="ja-JP" altLang="en-US" dirty="0" smtClean="0">
                <a:latin typeface="メイリオ"/>
                <a:ea typeface="メイリオ"/>
                <a:cs typeface="メイリオ"/>
              </a:rPr>
              <a:t>するとともに、</a:t>
            </a:r>
            <a:r>
              <a:rPr lang="ja-JP" altLang="en-US" b="1" u="sng" dirty="0" smtClean="0">
                <a:solidFill>
                  <a:schemeClr val="accent5"/>
                </a:solidFill>
                <a:latin typeface="メイリオ"/>
                <a:ea typeface="メイリオ"/>
                <a:cs typeface="メイリオ"/>
              </a:rPr>
              <a:t>託児を完備</a:t>
            </a:r>
            <a:r>
              <a:rPr lang="ja-JP" altLang="en-US" dirty="0" smtClean="0">
                <a:latin typeface="メイリオ"/>
                <a:ea typeface="メイリオ"/>
                <a:cs typeface="メイリオ"/>
              </a:rPr>
              <a:t>。</a:t>
            </a:r>
            <a:endParaRPr lang="en-US" altLang="ja-JP" dirty="0" smtClean="0">
              <a:latin typeface="メイリオ"/>
              <a:ea typeface="メイリオ"/>
              <a:cs typeface="メイリオ"/>
            </a:endParaRPr>
          </a:p>
          <a:p>
            <a:pPr marL="631825"/>
            <a:r>
              <a:rPr lang="ja-JP" altLang="en-US" dirty="0" smtClean="0">
                <a:latin typeface="メイリオ"/>
                <a:ea typeface="メイリオ"/>
                <a:cs typeface="メイリオ"/>
              </a:rPr>
              <a:t>防災クイズ、町中の危険箇所の確認、非常食の試食・料理などを実施。</a:t>
            </a:r>
            <a:endParaRPr lang="en-US" altLang="ja-JP" dirty="0" smtClean="0">
              <a:latin typeface="メイリオ"/>
              <a:ea typeface="メイリオ"/>
              <a:cs typeface="メイリオ"/>
            </a:endParaRPr>
          </a:p>
          <a:p>
            <a:pPr marL="174625"/>
            <a:endParaRPr lang="en-US" altLang="ja-JP" dirty="0">
              <a:latin typeface="メイリオ"/>
              <a:ea typeface="メイリオ"/>
              <a:cs typeface="メイリオ"/>
            </a:endParaRPr>
          </a:p>
        </p:txBody>
      </p:sp>
      <p:sp>
        <p:nvSpPr>
          <p:cNvPr id="17" name="正方形/長方形 16"/>
          <p:cNvSpPr/>
          <p:nvPr/>
        </p:nvSpPr>
        <p:spPr>
          <a:xfrm>
            <a:off x="7449671" y="80683"/>
            <a:ext cx="1559858" cy="665908"/>
          </a:xfrm>
          <a:prstGeom prst="rect">
            <a:avLst/>
          </a:prstGeom>
          <a:solidFill>
            <a:schemeClr val="accent5"/>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静岡県</a:t>
            </a:r>
            <a:endParaRPr kumimoji="1"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三島市</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03184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94129" y="80682"/>
            <a:ext cx="8915400" cy="6629400"/>
          </a:xfrm>
          <a:prstGeom prst="rect">
            <a:avLst/>
          </a:prstGeom>
          <a:no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フリーフォーム 4"/>
          <p:cNvSpPr/>
          <p:nvPr/>
        </p:nvSpPr>
        <p:spPr>
          <a:xfrm>
            <a:off x="392580" y="1189126"/>
            <a:ext cx="7293559" cy="1332219"/>
          </a:xfrm>
          <a:custGeom>
            <a:avLst/>
            <a:gdLst>
              <a:gd name="connsiteX0" fmla="*/ 0 w 6953385"/>
              <a:gd name="connsiteY0" fmla="*/ 141229 h 1412285"/>
              <a:gd name="connsiteX1" fmla="*/ 141229 w 6953385"/>
              <a:gd name="connsiteY1" fmla="*/ 0 h 1412285"/>
              <a:gd name="connsiteX2" fmla="*/ 6812157 w 6953385"/>
              <a:gd name="connsiteY2" fmla="*/ 0 h 1412285"/>
              <a:gd name="connsiteX3" fmla="*/ 6953386 w 6953385"/>
              <a:gd name="connsiteY3" fmla="*/ 141229 h 1412285"/>
              <a:gd name="connsiteX4" fmla="*/ 6953385 w 6953385"/>
              <a:gd name="connsiteY4" fmla="*/ 1271057 h 1412285"/>
              <a:gd name="connsiteX5" fmla="*/ 6812156 w 6953385"/>
              <a:gd name="connsiteY5" fmla="*/ 1412286 h 1412285"/>
              <a:gd name="connsiteX6" fmla="*/ 141229 w 6953385"/>
              <a:gd name="connsiteY6" fmla="*/ 1412285 h 1412285"/>
              <a:gd name="connsiteX7" fmla="*/ 0 w 6953385"/>
              <a:gd name="connsiteY7" fmla="*/ 1271056 h 1412285"/>
              <a:gd name="connsiteX8" fmla="*/ 0 w 6953385"/>
              <a:gd name="connsiteY8" fmla="*/ 141229 h 1412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53385" h="1412285">
                <a:moveTo>
                  <a:pt x="0" y="141229"/>
                </a:moveTo>
                <a:cubicBezTo>
                  <a:pt x="0" y="63230"/>
                  <a:pt x="63230" y="0"/>
                  <a:pt x="141229" y="0"/>
                </a:cubicBezTo>
                <a:lnTo>
                  <a:pt x="6812157" y="0"/>
                </a:lnTo>
                <a:cubicBezTo>
                  <a:pt x="6890156" y="0"/>
                  <a:pt x="6953386" y="63230"/>
                  <a:pt x="6953386" y="141229"/>
                </a:cubicBezTo>
                <a:cubicBezTo>
                  <a:pt x="6953386" y="517838"/>
                  <a:pt x="6953385" y="894448"/>
                  <a:pt x="6953385" y="1271057"/>
                </a:cubicBezTo>
                <a:cubicBezTo>
                  <a:pt x="6953385" y="1349056"/>
                  <a:pt x="6890155" y="1412286"/>
                  <a:pt x="6812156" y="1412286"/>
                </a:cubicBezTo>
                <a:lnTo>
                  <a:pt x="141229" y="1412285"/>
                </a:lnTo>
                <a:cubicBezTo>
                  <a:pt x="63230" y="1412285"/>
                  <a:pt x="0" y="1349055"/>
                  <a:pt x="0" y="1271056"/>
                </a:cubicBezTo>
                <a:lnTo>
                  <a:pt x="0" y="141229"/>
                </a:lnTo>
                <a:close/>
              </a:path>
            </a:pathLst>
          </a:custGeom>
          <a:solidFill>
            <a:schemeClr val="accent2">
              <a:lumMod val="20000"/>
              <a:lumOff val="80000"/>
            </a:schemeClr>
          </a:solid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36000" tIns="94704" rIns="72000" bIns="94704" numCol="1" spcCol="1270" anchor="ctr" anchorCtr="0">
            <a:noAutofit/>
          </a:bodyPr>
          <a:lstStyle/>
          <a:p>
            <a:pPr marL="174625" lvl="0" algn="l" defTabSz="622300">
              <a:lnSpc>
                <a:spcPct val="90000"/>
              </a:lnSpc>
              <a:spcBef>
                <a:spcPct val="0"/>
              </a:spcBef>
              <a:spcAft>
                <a:spcPct val="35000"/>
              </a:spcAft>
            </a:pPr>
            <a:r>
              <a:rPr kumimoji="1" lang="ja-JP" altLang="en-US" b="1" kern="1200" dirty="0" smtClean="0">
                <a:solidFill>
                  <a:schemeClr val="tx1"/>
                </a:solidFill>
                <a:latin typeface="メイリオ"/>
                <a:ea typeface="メイリオ"/>
                <a:cs typeface="メイリオ"/>
              </a:rPr>
              <a:t>東日本大震災（</a:t>
            </a:r>
            <a:r>
              <a:rPr lang="ja-JP" altLang="en-US" b="1" dirty="0">
                <a:solidFill>
                  <a:schemeClr val="tx1"/>
                </a:solidFill>
                <a:latin typeface="メイリオ"/>
                <a:ea typeface="メイリオ"/>
                <a:cs typeface="メイリオ"/>
              </a:rPr>
              <a:t>平成</a:t>
            </a:r>
            <a:r>
              <a:rPr kumimoji="1" lang="en-US" altLang="ja-JP" b="1" kern="1200" dirty="0" smtClean="0">
                <a:solidFill>
                  <a:schemeClr val="tx1"/>
                </a:solidFill>
                <a:latin typeface="メイリオ"/>
                <a:ea typeface="メイリオ"/>
                <a:cs typeface="メイリオ"/>
              </a:rPr>
              <a:t>23</a:t>
            </a:r>
            <a:r>
              <a:rPr kumimoji="1" lang="ja-JP" altLang="en-US" b="1" kern="1200" dirty="0" smtClean="0">
                <a:solidFill>
                  <a:schemeClr val="tx1"/>
                </a:solidFill>
                <a:latin typeface="メイリオ"/>
                <a:ea typeface="メイリオ"/>
                <a:cs typeface="メイリオ"/>
              </a:rPr>
              <a:t>年）</a:t>
            </a:r>
            <a:endParaRPr kumimoji="1" lang="ja-JP" altLang="en-US" b="1" kern="1200" dirty="0">
              <a:solidFill>
                <a:schemeClr val="tx1"/>
              </a:solidFill>
              <a:latin typeface="メイリオ"/>
              <a:ea typeface="メイリオ"/>
              <a:cs typeface="メイリオ"/>
            </a:endParaRPr>
          </a:p>
          <a:p>
            <a:pPr marL="363538" lvl="1" algn="l" defTabSz="622300">
              <a:lnSpc>
                <a:spcPct val="90000"/>
              </a:lnSpc>
              <a:spcBef>
                <a:spcPct val="0"/>
              </a:spcBef>
              <a:spcAft>
                <a:spcPct val="15000"/>
              </a:spcAft>
              <a:tabLst>
                <a:tab pos="5284788" algn="l"/>
              </a:tabLst>
            </a:pPr>
            <a:r>
              <a:rPr kumimoji="1" lang="ja-JP" altLang="en-US" kern="1200" dirty="0" smtClean="0">
                <a:solidFill>
                  <a:schemeClr val="tx1"/>
                </a:solidFill>
                <a:latin typeface="メイリオ"/>
                <a:ea typeface="メイリオ"/>
                <a:cs typeface="メイリオ"/>
              </a:rPr>
              <a:t>東日本大震災で生じた男女共同参画の視点からの課題を踏まえ、</a:t>
            </a:r>
            <a:r>
              <a:rPr kumimoji="1" lang="ja-JP" altLang="en-US" b="1" kern="1200" dirty="0" smtClean="0">
                <a:solidFill>
                  <a:schemeClr val="tx1"/>
                </a:solidFill>
                <a:latin typeface="メイリオ"/>
                <a:ea typeface="メイリオ"/>
                <a:cs typeface="メイリオ"/>
              </a:rPr>
              <a:t>危機管理担当職員が男女共同参画視点の重要性を強く認識</a:t>
            </a:r>
            <a:endParaRPr kumimoji="1" lang="en-US" altLang="ja-JP" b="1" kern="1200" dirty="0" smtClean="0">
              <a:solidFill>
                <a:schemeClr val="tx1"/>
              </a:solidFill>
              <a:latin typeface="メイリオ"/>
              <a:ea typeface="メイリオ"/>
              <a:cs typeface="メイリオ"/>
            </a:endParaRPr>
          </a:p>
          <a:p>
            <a:pPr marL="363538" lvl="1" algn="l" defTabSz="622300">
              <a:lnSpc>
                <a:spcPct val="90000"/>
              </a:lnSpc>
              <a:spcBef>
                <a:spcPct val="0"/>
              </a:spcBef>
              <a:spcAft>
                <a:spcPct val="15000"/>
              </a:spcAft>
              <a:tabLst>
                <a:tab pos="5284788" algn="l"/>
              </a:tabLst>
            </a:pPr>
            <a:r>
              <a:rPr kumimoji="1" lang="ja-JP" altLang="en-US" kern="1200" dirty="0" smtClean="0">
                <a:solidFill>
                  <a:schemeClr val="tx1"/>
                </a:solidFill>
                <a:latin typeface="メイリオ"/>
                <a:ea typeface="メイリオ"/>
                <a:cs typeface="メイリオ"/>
              </a:rPr>
              <a:t>（＊震災直後は、男性職員のみであったにもかかわらず）</a:t>
            </a:r>
            <a:endParaRPr kumimoji="1" lang="ja-JP" altLang="en-US" kern="1200" dirty="0">
              <a:solidFill>
                <a:schemeClr val="tx1"/>
              </a:solidFill>
              <a:latin typeface="メイリオ"/>
              <a:ea typeface="メイリオ"/>
              <a:cs typeface="メイリオ"/>
            </a:endParaRPr>
          </a:p>
        </p:txBody>
      </p:sp>
      <p:sp>
        <p:nvSpPr>
          <p:cNvPr id="9" name="フリーフォーム 8"/>
          <p:cNvSpPr/>
          <p:nvPr/>
        </p:nvSpPr>
        <p:spPr>
          <a:xfrm>
            <a:off x="1627378" y="4983201"/>
            <a:ext cx="7261128" cy="1605205"/>
          </a:xfrm>
          <a:custGeom>
            <a:avLst/>
            <a:gdLst>
              <a:gd name="connsiteX0" fmla="*/ 0 w 6953385"/>
              <a:gd name="connsiteY0" fmla="*/ 134938 h 1349375"/>
              <a:gd name="connsiteX1" fmla="*/ 134938 w 6953385"/>
              <a:gd name="connsiteY1" fmla="*/ 0 h 1349375"/>
              <a:gd name="connsiteX2" fmla="*/ 6818448 w 6953385"/>
              <a:gd name="connsiteY2" fmla="*/ 0 h 1349375"/>
              <a:gd name="connsiteX3" fmla="*/ 6953386 w 6953385"/>
              <a:gd name="connsiteY3" fmla="*/ 134938 h 1349375"/>
              <a:gd name="connsiteX4" fmla="*/ 6953385 w 6953385"/>
              <a:gd name="connsiteY4" fmla="*/ 1214438 h 1349375"/>
              <a:gd name="connsiteX5" fmla="*/ 6818447 w 6953385"/>
              <a:gd name="connsiteY5" fmla="*/ 1349376 h 1349375"/>
              <a:gd name="connsiteX6" fmla="*/ 134938 w 6953385"/>
              <a:gd name="connsiteY6" fmla="*/ 1349375 h 1349375"/>
              <a:gd name="connsiteX7" fmla="*/ 0 w 6953385"/>
              <a:gd name="connsiteY7" fmla="*/ 1214437 h 1349375"/>
              <a:gd name="connsiteX8" fmla="*/ 0 w 6953385"/>
              <a:gd name="connsiteY8" fmla="*/ 134938 h 1349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53385" h="1349375">
                <a:moveTo>
                  <a:pt x="0" y="134938"/>
                </a:moveTo>
                <a:cubicBezTo>
                  <a:pt x="0" y="60414"/>
                  <a:pt x="60414" y="0"/>
                  <a:pt x="134938" y="0"/>
                </a:cubicBezTo>
                <a:lnTo>
                  <a:pt x="6818448" y="0"/>
                </a:lnTo>
                <a:cubicBezTo>
                  <a:pt x="6892972" y="0"/>
                  <a:pt x="6953386" y="60414"/>
                  <a:pt x="6953386" y="134938"/>
                </a:cubicBezTo>
                <a:cubicBezTo>
                  <a:pt x="6953386" y="494771"/>
                  <a:pt x="6953385" y="854605"/>
                  <a:pt x="6953385" y="1214438"/>
                </a:cubicBezTo>
                <a:cubicBezTo>
                  <a:pt x="6953385" y="1288962"/>
                  <a:pt x="6892971" y="1349376"/>
                  <a:pt x="6818447" y="1349376"/>
                </a:cubicBezTo>
                <a:lnTo>
                  <a:pt x="134938" y="1349375"/>
                </a:lnTo>
                <a:cubicBezTo>
                  <a:pt x="60414" y="1349375"/>
                  <a:pt x="0" y="1288961"/>
                  <a:pt x="0" y="1214437"/>
                </a:cubicBezTo>
                <a:lnTo>
                  <a:pt x="0" y="134938"/>
                </a:lnTo>
                <a:close/>
              </a:path>
            </a:pathLst>
          </a:custGeom>
          <a:solidFill>
            <a:schemeClr val="accent5">
              <a:lumMod val="20000"/>
              <a:lumOff val="80000"/>
            </a:schemeClr>
          </a:solidFill>
        </p:spPr>
        <p:style>
          <a:lnRef idx="2">
            <a:schemeClr val="lt1">
              <a:hueOff val="0"/>
              <a:satOff val="0"/>
              <a:lumOff val="0"/>
              <a:alphaOff val="0"/>
            </a:schemeClr>
          </a:lnRef>
          <a:fillRef idx="1">
            <a:schemeClr val="accent2">
              <a:hueOff val="4681519"/>
              <a:satOff val="-5839"/>
              <a:lumOff val="1373"/>
              <a:alphaOff val="0"/>
            </a:schemeClr>
          </a:fillRef>
          <a:effectRef idx="0">
            <a:schemeClr val="accent2">
              <a:hueOff val="4681519"/>
              <a:satOff val="-5839"/>
              <a:lumOff val="1373"/>
              <a:alphaOff val="0"/>
            </a:schemeClr>
          </a:effectRef>
          <a:fontRef idx="minor">
            <a:schemeClr val="lt1"/>
          </a:fontRef>
        </p:style>
        <p:txBody>
          <a:bodyPr spcFirstLastPara="0" vert="horz" wrap="square" lIns="36000" tIns="92862" rIns="72000" bIns="92862" numCol="1" spcCol="1270" anchor="ctr" anchorCtr="0">
            <a:noAutofit/>
          </a:bodyPr>
          <a:lstStyle/>
          <a:p>
            <a:pPr marL="174625" lvl="0" algn="l" defTabSz="622300">
              <a:lnSpc>
                <a:spcPct val="90000"/>
              </a:lnSpc>
              <a:spcBef>
                <a:spcPct val="0"/>
              </a:spcBef>
              <a:spcAft>
                <a:spcPct val="35000"/>
              </a:spcAft>
            </a:pPr>
            <a:r>
              <a:rPr kumimoji="1" lang="ja-JP" altLang="en-US" b="1" kern="1200" dirty="0" smtClean="0">
                <a:solidFill>
                  <a:schemeClr val="tx1"/>
                </a:solidFill>
                <a:latin typeface="メイリオ"/>
                <a:ea typeface="メイリオ"/>
                <a:cs typeface="メイリオ"/>
              </a:rPr>
              <a:t>男女別更衣室、女性専用スペースの設置とピクトグラム</a:t>
            </a:r>
            <a:endParaRPr kumimoji="1" lang="ja-JP" altLang="en-US" b="1" kern="1200" dirty="0">
              <a:solidFill>
                <a:schemeClr val="tx1"/>
              </a:solidFill>
              <a:latin typeface="メイリオ"/>
              <a:ea typeface="メイリオ"/>
              <a:cs typeface="メイリオ"/>
            </a:endParaRPr>
          </a:p>
          <a:p>
            <a:pPr marL="363538" lvl="1" algn="l" defTabSz="622300">
              <a:lnSpc>
                <a:spcPct val="90000"/>
              </a:lnSpc>
              <a:spcBef>
                <a:spcPct val="0"/>
              </a:spcBef>
              <a:spcAft>
                <a:spcPct val="15000"/>
              </a:spcAft>
            </a:pPr>
            <a:r>
              <a:rPr kumimoji="1" lang="ja-JP" altLang="en-US" kern="1200" dirty="0" smtClean="0">
                <a:solidFill>
                  <a:schemeClr val="tx1"/>
                </a:solidFill>
                <a:latin typeface="メイリオ"/>
                <a:ea typeface="メイリオ"/>
                <a:cs typeface="メイリオ"/>
              </a:rPr>
              <a:t>・危機管理担当主導で</a:t>
            </a:r>
            <a:r>
              <a:rPr lang="ja-JP" altLang="en-US" b="1" dirty="0" smtClean="0">
                <a:solidFill>
                  <a:schemeClr val="tx1"/>
                </a:solidFill>
                <a:latin typeface="メイリオ"/>
                <a:ea typeface="メイリオ"/>
                <a:cs typeface="メイリオ"/>
              </a:rPr>
              <a:t>更衣室や女性専用スペースを</a:t>
            </a:r>
            <a:r>
              <a:rPr kumimoji="1" lang="ja-JP" altLang="en-US" b="1" kern="1200" dirty="0" smtClean="0">
                <a:solidFill>
                  <a:schemeClr val="tx1"/>
                </a:solidFill>
                <a:latin typeface="メイリオ"/>
                <a:ea typeface="メイリオ"/>
                <a:cs typeface="メイリオ"/>
              </a:rPr>
              <a:t>準備</a:t>
            </a:r>
            <a:r>
              <a:rPr kumimoji="1" lang="ja-JP" altLang="en-US" kern="1200" dirty="0" smtClean="0">
                <a:solidFill>
                  <a:schemeClr val="tx1"/>
                </a:solidFill>
                <a:latin typeface="メイリオ"/>
                <a:ea typeface="メイリオ"/>
                <a:cs typeface="メイリオ"/>
              </a:rPr>
              <a:t>。</a:t>
            </a:r>
            <a:endParaRPr kumimoji="1" lang="en-US" altLang="ja-JP" kern="1200" dirty="0" smtClean="0">
              <a:solidFill>
                <a:schemeClr val="tx1"/>
              </a:solidFill>
              <a:latin typeface="メイリオ"/>
              <a:ea typeface="メイリオ"/>
              <a:cs typeface="メイリオ"/>
            </a:endParaRPr>
          </a:p>
          <a:p>
            <a:pPr marL="577850" lvl="1" indent="-214313" algn="l" defTabSz="622300">
              <a:lnSpc>
                <a:spcPct val="90000"/>
              </a:lnSpc>
              <a:spcBef>
                <a:spcPct val="0"/>
              </a:spcBef>
              <a:spcAft>
                <a:spcPct val="15000"/>
              </a:spcAft>
            </a:pPr>
            <a:r>
              <a:rPr lang="ja-JP" altLang="en-US" dirty="0" smtClean="0">
                <a:solidFill>
                  <a:schemeClr val="tx1"/>
                </a:solidFill>
                <a:latin typeface="メイリオ"/>
                <a:ea typeface="メイリオ"/>
                <a:cs typeface="メイリオ"/>
              </a:rPr>
              <a:t>・</a:t>
            </a:r>
            <a:r>
              <a:rPr kumimoji="1" lang="ja-JP" altLang="en-US" kern="1200" dirty="0" smtClean="0">
                <a:solidFill>
                  <a:schemeClr val="tx1"/>
                </a:solidFill>
                <a:latin typeface="メイリオ"/>
                <a:ea typeface="メイリオ"/>
                <a:cs typeface="メイリオ"/>
              </a:rPr>
              <a:t>意見交換会で報告、ピクトグラム等、</a:t>
            </a:r>
            <a:r>
              <a:rPr kumimoji="1" lang="ja-JP" altLang="en-US" b="1" kern="1200" dirty="0" smtClean="0">
                <a:solidFill>
                  <a:schemeClr val="tx1"/>
                </a:solidFill>
                <a:latin typeface="メイリオ"/>
                <a:ea typeface="メイリオ"/>
                <a:cs typeface="メイリオ"/>
              </a:rPr>
              <a:t>分かりやすい表示が必要との指摘</a:t>
            </a:r>
            <a:endParaRPr kumimoji="1" lang="en-US" altLang="ja-JP" b="1" kern="1200" dirty="0" smtClean="0">
              <a:solidFill>
                <a:schemeClr val="tx1"/>
              </a:solidFill>
              <a:latin typeface="メイリオ"/>
              <a:ea typeface="メイリオ"/>
              <a:cs typeface="メイリオ"/>
            </a:endParaRPr>
          </a:p>
          <a:p>
            <a:pPr marL="363538" lvl="1" algn="l" defTabSz="622300">
              <a:lnSpc>
                <a:spcPct val="90000"/>
              </a:lnSpc>
              <a:spcBef>
                <a:spcPct val="0"/>
              </a:spcBef>
              <a:spcAft>
                <a:spcPct val="15000"/>
              </a:spcAft>
            </a:pPr>
            <a:r>
              <a:rPr kumimoji="1" lang="ja-JP" altLang="en-US" b="1" kern="1200" dirty="0" smtClean="0">
                <a:solidFill>
                  <a:schemeClr val="tx1"/>
                </a:solidFill>
                <a:latin typeface="メイリオ"/>
                <a:ea typeface="メイリオ"/>
                <a:cs typeface="メイリオ"/>
              </a:rPr>
              <a:t>・誰にでも一目でわかるピクトグラムを作成</a:t>
            </a:r>
            <a:endParaRPr kumimoji="1" lang="ja-JP" altLang="en-US" b="1" kern="1200" dirty="0">
              <a:solidFill>
                <a:schemeClr val="tx1"/>
              </a:solidFill>
              <a:latin typeface="メイリオ"/>
              <a:ea typeface="メイリオ"/>
              <a:cs typeface="メイリオ"/>
            </a:endParaRPr>
          </a:p>
        </p:txBody>
      </p:sp>
      <p:sp>
        <p:nvSpPr>
          <p:cNvPr id="14" name="フリーフォーム 13"/>
          <p:cNvSpPr/>
          <p:nvPr/>
        </p:nvSpPr>
        <p:spPr>
          <a:xfrm>
            <a:off x="896585" y="2727799"/>
            <a:ext cx="7548168" cy="2039383"/>
          </a:xfrm>
          <a:custGeom>
            <a:avLst/>
            <a:gdLst>
              <a:gd name="connsiteX0" fmla="*/ 0 w 7608116"/>
              <a:gd name="connsiteY0" fmla="*/ 160018 h 1600184"/>
              <a:gd name="connsiteX1" fmla="*/ 160018 w 7608116"/>
              <a:gd name="connsiteY1" fmla="*/ 0 h 1600184"/>
              <a:gd name="connsiteX2" fmla="*/ 7448098 w 7608116"/>
              <a:gd name="connsiteY2" fmla="*/ 0 h 1600184"/>
              <a:gd name="connsiteX3" fmla="*/ 7608116 w 7608116"/>
              <a:gd name="connsiteY3" fmla="*/ 160018 h 1600184"/>
              <a:gd name="connsiteX4" fmla="*/ 7608116 w 7608116"/>
              <a:gd name="connsiteY4" fmla="*/ 1440166 h 1600184"/>
              <a:gd name="connsiteX5" fmla="*/ 7448098 w 7608116"/>
              <a:gd name="connsiteY5" fmla="*/ 1600184 h 1600184"/>
              <a:gd name="connsiteX6" fmla="*/ 160018 w 7608116"/>
              <a:gd name="connsiteY6" fmla="*/ 1600184 h 1600184"/>
              <a:gd name="connsiteX7" fmla="*/ 0 w 7608116"/>
              <a:gd name="connsiteY7" fmla="*/ 1440166 h 1600184"/>
              <a:gd name="connsiteX8" fmla="*/ 0 w 7608116"/>
              <a:gd name="connsiteY8" fmla="*/ 160018 h 1600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08116" h="1600184">
                <a:moveTo>
                  <a:pt x="0" y="160018"/>
                </a:moveTo>
                <a:cubicBezTo>
                  <a:pt x="0" y="71642"/>
                  <a:pt x="71642" y="0"/>
                  <a:pt x="160018" y="0"/>
                </a:cubicBezTo>
                <a:lnTo>
                  <a:pt x="7448098" y="0"/>
                </a:lnTo>
                <a:cubicBezTo>
                  <a:pt x="7536474" y="0"/>
                  <a:pt x="7608116" y="71642"/>
                  <a:pt x="7608116" y="160018"/>
                </a:cubicBezTo>
                <a:lnTo>
                  <a:pt x="7608116" y="1440166"/>
                </a:lnTo>
                <a:cubicBezTo>
                  <a:pt x="7608116" y="1528542"/>
                  <a:pt x="7536474" y="1600184"/>
                  <a:pt x="7448098" y="1600184"/>
                </a:cubicBezTo>
                <a:lnTo>
                  <a:pt x="160018" y="1600184"/>
                </a:lnTo>
                <a:cubicBezTo>
                  <a:pt x="71642" y="1600184"/>
                  <a:pt x="0" y="1528542"/>
                  <a:pt x="0" y="1440166"/>
                </a:cubicBezTo>
                <a:lnTo>
                  <a:pt x="0" y="160018"/>
                </a:lnTo>
                <a:close/>
              </a:path>
            </a:pathLst>
          </a:custGeom>
          <a:solidFill>
            <a:schemeClr val="accent4">
              <a:lumMod val="20000"/>
              <a:lumOff val="80000"/>
            </a:schemeClr>
          </a:solidFill>
        </p:spPr>
        <p:style>
          <a:lnRef idx="2">
            <a:schemeClr val="lt1">
              <a:hueOff val="0"/>
              <a:satOff val="0"/>
              <a:lumOff val="0"/>
              <a:alphaOff val="0"/>
            </a:schemeClr>
          </a:lnRef>
          <a:fillRef idx="1">
            <a:schemeClr val="accent2">
              <a:hueOff val="1560506"/>
              <a:satOff val="-1946"/>
              <a:lumOff val="458"/>
              <a:alphaOff val="0"/>
            </a:schemeClr>
          </a:fillRef>
          <a:effectRef idx="0">
            <a:schemeClr val="accent2">
              <a:hueOff val="1560506"/>
              <a:satOff val="-1946"/>
              <a:lumOff val="458"/>
              <a:alphaOff val="0"/>
            </a:schemeClr>
          </a:effectRef>
          <a:fontRef idx="minor">
            <a:schemeClr val="lt1"/>
          </a:fontRef>
        </p:style>
        <p:txBody>
          <a:bodyPr spcFirstLastPara="0" vert="horz" wrap="square" lIns="36000" tIns="100208" rIns="72000" bIns="100208" numCol="1" spcCol="1270" anchor="ctr" anchorCtr="0">
            <a:noAutofit/>
          </a:bodyPr>
          <a:lstStyle/>
          <a:p>
            <a:pPr marL="174625" lvl="0" algn="l" defTabSz="622300">
              <a:lnSpc>
                <a:spcPct val="90000"/>
              </a:lnSpc>
              <a:spcBef>
                <a:spcPct val="0"/>
              </a:spcBef>
              <a:spcAft>
                <a:spcPct val="35000"/>
              </a:spcAft>
            </a:pPr>
            <a:r>
              <a:rPr lang="ja-JP" b="1" kern="1200" dirty="0" smtClean="0">
                <a:solidFill>
                  <a:schemeClr val="tx1"/>
                </a:solidFill>
                <a:effectLst/>
                <a:latin typeface="メイリオ"/>
                <a:ea typeface="メイリオ"/>
                <a:cs typeface="メイリオ"/>
              </a:rPr>
              <a:t>女性の視点での意見交換会</a:t>
            </a:r>
            <a:r>
              <a:rPr lang="en-US" altLang="ja-JP" b="1" kern="1200" dirty="0" smtClean="0">
                <a:solidFill>
                  <a:schemeClr val="tx1"/>
                </a:solidFill>
                <a:effectLst/>
                <a:latin typeface="メイリオ"/>
                <a:ea typeface="メイリオ"/>
                <a:cs typeface="メイリオ"/>
              </a:rPr>
              <a:t> (</a:t>
            </a:r>
            <a:r>
              <a:rPr lang="ja-JP" altLang="en-US" b="1" kern="1200" dirty="0" smtClean="0">
                <a:solidFill>
                  <a:schemeClr val="tx1"/>
                </a:solidFill>
                <a:effectLst/>
                <a:latin typeface="メイリオ"/>
                <a:ea typeface="メイリオ"/>
                <a:cs typeface="メイリオ"/>
              </a:rPr>
              <a:t>平成</a:t>
            </a:r>
            <a:r>
              <a:rPr lang="en-US" altLang="ja-JP" b="1" kern="1200" dirty="0" smtClean="0">
                <a:solidFill>
                  <a:schemeClr val="tx1"/>
                </a:solidFill>
                <a:effectLst/>
                <a:latin typeface="メイリオ"/>
                <a:ea typeface="メイリオ"/>
                <a:cs typeface="メイリオ"/>
              </a:rPr>
              <a:t>24</a:t>
            </a:r>
            <a:r>
              <a:rPr lang="ja-JP" altLang="en-US" b="1" kern="1200" dirty="0" smtClean="0">
                <a:solidFill>
                  <a:schemeClr val="tx1"/>
                </a:solidFill>
                <a:effectLst/>
                <a:latin typeface="メイリオ"/>
                <a:ea typeface="メイリオ"/>
                <a:cs typeface="メイリオ"/>
              </a:rPr>
              <a:t>年</a:t>
            </a:r>
            <a:r>
              <a:rPr lang="en-US" altLang="ja-JP" b="1" kern="1200" dirty="0" smtClean="0">
                <a:solidFill>
                  <a:schemeClr val="tx1"/>
                </a:solidFill>
                <a:effectLst/>
                <a:latin typeface="メイリオ"/>
                <a:ea typeface="メイリオ"/>
                <a:cs typeface="メイリオ"/>
              </a:rPr>
              <a:t>〜</a:t>
            </a:r>
            <a:r>
              <a:rPr lang="ja-JP" altLang="en-US" b="1" kern="1200" dirty="0" smtClean="0">
                <a:solidFill>
                  <a:schemeClr val="tx1"/>
                </a:solidFill>
                <a:effectLst/>
                <a:latin typeface="メイリオ"/>
                <a:ea typeface="メイリオ"/>
                <a:cs typeface="メイリオ"/>
              </a:rPr>
              <a:t>平成</a:t>
            </a:r>
            <a:r>
              <a:rPr lang="en-US" altLang="ja-JP" b="1" kern="1200" dirty="0" smtClean="0">
                <a:solidFill>
                  <a:schemeClr val="tx1"/>
                </a:solidFill>
                <a:effectLst/>
                <a:latin typeface="メイリオ"/>
                <a:ea typeface="メイリオ"/>
                <a:cs typeface="メイリオ"/>
              </a:rPr>
              <a:t>26</a:t>
            </a:r>
            <a:r>
              <a:rPr lang="ja-JP" altLang="en-US" b="1" kern="1200" dirty="0" smtClean="0">
                <a:solidFill>
                  <a:schemeClr val="tx1"/>
                </a:solidFill>
                <a:effectLst/>
                <a:latin typeface="メイリオ"/>
                <a:ea typeface="メイリオ"/>
                <a:cs typeface="メイリオ"/>
              </a:rPr>
              <a:t>年）</a:t>
            </a:r>
            <a:endParaRPr kumimoji="1" lang="ja-JP" altLang="en-US" b="1" kern="1200" dirty="0">
              <a:solidFill>
                <a:schemeClr val="tx1"/>
              </a:solidFill>
              <a:latin typeface="メイリオ"/>
              <a:ea typeface="メイリオ"/>
              <a:cs typeface="メイリオ"/>
            </a:endParaRPr>
          </a:p>
          <a:p>
            <a:pPr marL="577850" lvl="1" indent="-228600" algn="l" defTabSz="622300">
              <a:lnSpc>
                <a:spcPct val="90000"/>
              </a:lnSpc>
              <a:spcBef>
                <a:spcPct val="0"/>
              </a:spcBef>
              <a:spcAft>
                <a:spcPct val="15000"/>
              </a:spcAft>
            </a:pPr>
            <a:r>
              <a:rPr kumimoji="1" lang="ja-JP" altLang="en-US" b="1" kern="1200" dirty="0" smtClean="0">
                <a:solidFill>
                  <a:schemeClr val="tx1"/>
                </a:solidFill>
                <a:latin typeface="メイリオ"/>
                <a:ea typeface="メイリオ"/>
                <a:cs typeface="メイリオ"/>
              </a:rPr>
              <a:t>・市長とともに、</a:t>
            </a:r>
            <a:r>
              <a:rPr lang="ja-JP" kern="1200" dirty="0" smtClean="0">
                <a:solidFill>
                  <a:schemeClr val="tx1"/>
                </a:solidFill>
                <a:latin typeface="メイリオ"/>
                <a:ea typeface="メイリオ"/>
                <a:cs typeface="メイリオ"/>
              </a:rPr>
              <a:t>女性に配慮した避難所</a:t>
            </a:r>
            <a:r>
              <a:rPr lang="ja-JP" altLang="en-US" kern="1200" dirty="0" smtClean="0">
                <a:solidFill>
                  <a:schemeClr val="tx1"/>
                </a:solidFill>
                <a:latin typeface="メイリオ"/>
                <a:ea typeface="メイリオ"/>
                <a:cs typeface="メイリオ"/>
              </a:rPr>
              <a:t>マニュアル・</a:t>
            </a:r>
            <a:r>
              <a:rPr lang="ja-JP" kern="1200" dirty="0" smtClean="0">
                <a:solidFill>
                  <a:schemeClr val="tx1"/>
                </a:solidFill>
                <a:latin typeface="メイリオ"/>
                <a:ea typeface="メイリオ"/>
                <a:cs typeface="メイリオ"/>
              </a:rPr>
              <a:t>運営</a:t>
            </a:r>
            <a:r>
              <a:rPr lang="ja-JP" altLang="en-US" dirty="0" smtClean="0">
                <a:solidFill>
                  <a:schemeClr val="tx1"/>
                </a:solidFill>
                <a:latin typeface="メイリオ"/>
                <a:ea typeface="メイリオ"/>
                <a:cs typeface="メイリオ"/>
              </a:rPr>
              <a:t>をはじめとした</a:t>
            </a:r>
            <a:r>
              <a:rPr lang="ja-JP" kern="1200" dirty="0" smtClean="0">
                <a:solidFill>
                  <a:schemeClr val="tx1"/>
                </a:solidFill>
                <a:latin typeface="メイリオ"/>
                <a:ea typeface="メイリオ"/>
                <a:cs typeface="メイリオ"/>
              </a:rPr>
              <a:t>防災対策</a:t>
            </a:r>
            <a:r>
              <a:rPr lang="ja-JP" altLang="en-US" kern="1200" dirty="0" smtClean="0">
                <a:solidFill>
                  <a:schemeClr val="tx1"/>
                </a:solidFill>
                <a:latin typeface="メイリオ"/>
                <a:ea typeface="メイリオ"/>
                <a:cs typeface="メイリオ"/>
              </a:rPr>
              <a:t>全般に関する意見交換会を３回にわたり実施。</a:t>
            </a:r>
            <a:endParaRPr lang="en-US" altLang="ja-JP" kern="1200" dirty="0" smtClean="0">
              <a:solidFill>
                <a:schemeClr val="tx1"/>
              </a:solidFill>
              <a:latin typeface="メイリオ"/>
              <a:ea typeface="メイリオ"/>
              <a:cs typeface="メイリオ"/>
            </a:endParaRPr>
          </a:p>
          <a:p>
            <a:pPr marL="592138" lvl="1" indent="-241300" algn="l" defTabSz="622300">
              <a:lnSpc>
                <a:spcPct val="90000"/>
              </a:lnSpc>
              <a:spcBef>
                <a:spcPct val="0"/>
              </a:spcBef>
              <a:spcAft>
                <a:spcPct val="15000"/>
              </a:spcAft>
            </a:pPr>
            <a:r>
              <a:rPr lang="ja-JP" altLang="en-US" kern="1200" dirty="0" smtClean="0">
                <a:solidFill>
                  <a:schemeClr val="tx1"/>
                </a:solidFill>
                <a:latin typeface="メイリオ"/>
                <a:ea typeface="メイリオ"/>
                <a:cs typeface="メイリオ"/>
              </a:rPr>
              <a:t>・女性消防団員、防災指導員、三島市開催の講座受講者、学生等、</a:t>
            </a:r>
            <a:r>
              <a:rPr lang="ja-JP" altLang="en-US" b="1" kern="1200" dirty="0" smtClean="0">
                <a:solidFill>
                  <a:schemeClr val="tx1"/>
                </a:solidFill>
                <a:latin typeface="メイリオ"/>
                <a:ea typeface="メイリオ"/>
                <a:cs typeface="メイリオ"/>
              </a:rPr>
              <a:t>多様な参加者から意見を聴取</a:t>
            </a:r>
            <a:endParaRPr lang="en-US" altLang="ja-JP" b="1" kern="1200" dirty="0" smtClean="0">
              <a:solidFill>
                <a:schemeClr val="tx1"/>
              </a:solidFill>
              <a:latin typeface="メイリオ"/>
              <a:ea typeface="メイリオ"/>
              <a:cs typeface="メイリオ"/>
            </a:endParaRPr>
          </a:p>
          <a:p>
            <a:pPr marL="604838" lvl="1" indent="-241300" algn="l" defTabSz="622300">
              <a:lnSpc>
                <a:spcPct val="90000"/>
              </a:lnSpc>
              <a:spcBef>
                <a:spcPct val="0"/>
              </a:spcBef>
              <a:spcAft>
                <a:spcPct val="15000"/>
              </a:spcAft>
            </a:pPr>
            <a:endParaRPr lang="en-US" altLang="ja-JP" sz="800" b="1" dirty="0" smtClean="0">
              <a:solidFill>
                <a:schemeClr val="tx1"/>
              </a:solidFill>
              <a:latin typeface="メイリオ"/>
              <a:ea typeface="メイリオ"/>
              <a:cs typeface="メイリオ"/>
            </a:endParaRPr>
          </a:p>
          <a:p>
            <a:pPr marL="604838" lvl="1" indent="-241300" algn="l" defTabSz="622300">
              <a:lnSpc>
                <a:spcPct val="90000"/>
              </a:lnSpc>
              <a:spcBef>
                <a:spcPct val="0"/>
              </a:spcBef>
              <a:spcAft>
                <a:spcPct val="15000"/>
              </a:spcAft>
            </a:pPr>
            <a:r>
              <a:rPr lang="en-US" altLang="ja-JP" b="1" dirty="0" smtClean="0">
                <a:solidFill>
                  <a:schemeClr val="tx1"/>
                </a:solidFill>
                <a:latin typeface="メイリオ"/>
                <a:ea typeface="メイリオ"/>
                <a:cs typeface="メイリオ"/>
              </a:rPr>
              <a:t>			</a:t>
            </a:r>
            <a:r>
              <a:rPr lang="ja-JP" altLang="en-US" sz="2000" b="1" u="sng" dirty="0" smtClean="0">
                <a:solidFill>
                  <a:schemeClr val="accent2"/>
                </a:solidFill>
                <a:latin typeface="メイリオ"/>
                <a:ea typeface="メイリオ"/>
                <a:cs typeface="メイリオ"/>
              </a:rPr>
              <a:t>得られた意見は可能な限り全て対応！</a:t>
            </a:r>
            <a:endParaRPr kumimoji="1" lang="ja-JP" altLang="en-US" sz="2000" b="1" u="sng" kern="1200" dirty="0">
              <a:solidFill>
                <a:schemeClr val="accent2"/>
              </a:solidFill>
              <a:latin typeface="メイリオ"/>
              <a:ea typeface="メイリオ"/>
              <a:cs typeface="メイリオ"/>
            </a:endParaRPr>
          </a:p>
        </p:txBody>
      </p:sp>
      <p:sp>
        <p:nvSpPr>
          <p:cNvPr id="20" name="正方形/長方形 19"/>
          <p:cNvSpPr/>
          <p:nvPr/>
        </p:nvSpPr>
        <p:spPr>
          <a:xfrm>
            <a:off x="94129" y="80683"/>
            <a:ext cx="1331259" cy="665908"/>
          </a:xfrm>
          <a:prstGeom prst="rect">
            <a:avLst/>
          </a:prstGeom>
          <a:solidFill>
            <a:schemeClr val="accent5"/>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事例</a:t>
            </a:r>
            <a:r>
              <a:rPr lang="en-US" altLang="ja-JP" sz="2000" b="1" dirty="0">
                <a:latin typeface="メイリオ" panose="020B0604030504040204" pitchFamily="50" charset="-128"/>
                <a:ea typeface="メイリオ" panose="020B0604030504040204" pitchFamily="50" charset="-128"/>
                <a:cs typeface="メイリオ" panose="020B0604030504040204" pitchFamily="50" charset="-128"/>
              </a:rPr>
              <a:t>1</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正方形/長方形 20"/>
          <p:cNvSpPr/>
          <p:nvPr/>
        </p:nvSpPr>
        <p:spPr>
          <a:xfrm>
            <a:off x="1425388" y="80683"/>
            <a:ext cx="7584140" cy="665907"/>
          </a:xfrm>
          <a:prstGeom prst="rect">
            <a:avLst/>
          </a:prstGeom>
          <a:no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rPr>
              <a:t>男女共同参画の視点による避難所用品の整備②</a:t>
            </a:r>
            <a:endParaRPr kumimoji="1" lang="ja-JP" altLang="en-US" sz="2000" dirty="0">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フリーフォーム 10"/>
          <p:cNvSpPr/>
          <p:nvPr/>
        </p:nvSpPr>
        <p:spPr>
          <a:xfrm>
            <a:off x="6765867" y="2379166"/>
            <a:ext cx="668360" cy="722825"/>
          </a:xfrm>
          <a:custGeom>
            <a:avLst/>
            <a:gdLst>
              <a:gd name="connsiteX0" fmla="*/ 0 w 820795"/>
              <a:gd name="connsiteY0" fmla="*/ 451437 h 820795"/>
              <a:gd name="connsiteX1" fmla="*/ 184679 w 820795"/>
              <a:gd name="connsiteY1" fmla="*/ 451437 h 820795"/>
              <a:gd name="connsiteX2" fmla="*/ 184679 w 820795"/>
              <a:gd name="connsiteY2" fmla="*/ 0 h 820795"/>
              <a:gd name="connsiteX3" fmla="*/ 636116 w 820795"/>
              <a:gd name="connsiteY3" fmla="*/ 0 h 820795"/>
              <a:gd name="connsiteX4" fmla="*/ 636116 w 820795"/>
              <a:gd name="connsiteY4" fmla="*/ 451437 h 820795"/>
              <a:gd name="connsiteX5" fmla="*/ 820795 w 820795"/>
              <a:gd name="connsiteY5" fmla="*/ 451437 h 820795"/>
              <a:gd name="connsiteX6" fmla="*/ 410398 w 820795"/>
              <a:gd name="connsiteY6" fmla="*/ 820795 h 820795"/>
              <a:gd name="connsiteX7" fmla="*/ 0 w 820795"/>
              <a:gd name="connsiteY7" fmla="*/ 451437 h 820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20795" h="820795">
                <a:moveTo>
                  <a:pt x="0" y="451437"/>
                </a:moveTo>
                <a:lnTo>
                  <a:pt x="184679" y="451437"/>
                </a:lnTo>
                <a:lnTo>
                  <a:pt x="184679" y="0"/>
                </a:lnTo>
                <a:lnTo>
                  <a:pt x="636116" y="0"/>
                </a:lnTo>
                <a:lnTo>
                  <a:pt x="636116" y="451437"/>
                </a:lnTo>
                <a:lnTo>
                  <a:pt x="820795" y="451437"/>
                </a:lnTo>
                <a:lnTo>
                  <a:pt x="410398" y="820795"/>
                </a:lnTo>
                <a:lnTo>
                  <a:pt x="0" y="451437"/>
                </a:lnTo>
                <a:close/>
              </a:path>
            </a:pathLst>
          </a:custGeom>
          <a:solidFill>
            <a:schemeClr val="accent5">
              <a:lumMod val="75000"/>
              <a:alpha val="90000"/>
            </a:schemeClr>
          </a:solidFill>
          <a:ln>
            <a:solidFill>
              <a:schemeClr val="accent5">
                <a:alpha val="90000"/>
              </a:schemeClr>
            </a:solidFill>
          </a:ln>
        </p:spPr>
        <p:style>
          <a:lnRef idx="2">
            <a:schemeClr val="accent2">
              <a:tint val="40000"/>
              <a:alpha val="90000"/>
              <a:hueOff val="0"/>
              <a:satOff val="0"/>
              <a:lumOff val="0"/>
              <a:alphaOff val="0"/>
            </a:schemeClr>
          </a:lnRef>
          <a:fillRef idx="1">
            <a:schemeClr val="accent2">
              <a:tint val="40000"/>
              <a:alpha val="90000"/>
              <a:hueOff val="0"/>
              <a:satOff val="0"/>
              <a:lumOff val="0"/>
              <a:alphaOff val="0"/>
            </a:schemeClr>
          </a:fillRef>
          <a:effectRef idx="0">
            <a:schemeClr val="accent2">
              <a:tint val="40000"/>
              <a:alpha val="90000"/>
              <a:hueOff val="0"/>
              <a:satOff val="0"/>
              <a:lumOff val="0"/>
              <a:alphaOff val="0"/>
            </a:schemeClr>
          </a:effectRef>
          <a:fontRef idx="minor">
            <a:schemeClr val="dk1">
              <a:hueOff val="0"/>
              <a:satOff val="0"/>
              <a:lumOff val="0"/>
              <a:alphaOff val="0"/>
            </a:schemeClr>
          </a:fontRef>
        </p:style>
        <p:txBody>
          <a:bodyPr spcFirstLastPara="0" vert="horz" wrap="square" lIns="202459" tIns="17780" rIns="202459" bIns="220927" numCol="1" spcCol="1270" anchor="ctr" anchorCtr="0">
            <a:noAutofit/>
          </a:bodyPr>
          <a:lstStyle/>
          <a:p>
            <a:pPr lvl="0" algn="ctr" defTabSz="622300">
              <a:lnSpc>
                <a:spcPct val="90000"/>
              </a:lnSpc>
              <a:spcBef>
                <a:spcPct val="0"/>
              </a:spcBef>
              <a:spcAft>
                <a:spcPct val="35000"/>
              </a:spcAft>
            </a:pPr>
            <a:endParaRPr kumimoji="1" lang="ja-JP" altLang="en-US" sz="1400" kern="1200" dirty="0">
              <a:latin typeface="メイリオ"/>
              <a:ea typeface="メイリオ"/>
              <a:cs typeface="メイリオ"/>
            </a:endParaRPr>
          </a:p>
        </p:txBody>
      </p:sp>
      <p:sp>
        <p:nvSpPr>
          <p:cNvPr id="23" name="フリーフォーム 22"/>
          <p:cNvSpPr/>
          <p:nvPr/>
        </p:nvSpPr>
        <p:spPr>
          <a:xfrm rot="16200000">
            <a:off x="1628537" y="4226010"/>
            <a:ext cx="491286" cy="493603"/>
          </a:xfrm>
          <a:custGeom>
            <a:avLst/>
            <a:gdLst>
              <a:gd name="connsiteX0" fmla="*/ 0 w 820795"/>
              <a:gd name="connsiteY0" fmla="*/ 451437 h 820795"/>
              <a:gd name="connsiteX1" fmla="*/ 184679 w 820795"/>
              <a:gd name="connsiteY1" fmla="*/ 451437 h 820795"/>
              <a:gd name="connsiteX2" fmla="*/ 184679 w 820795"/>
              <a:gd name="connsiteY2" fmla="*/ 0 h 820795"/>
              <a:gd name="connsiteX3" fmla="*/ 636116 w 820795"/>
              <a:gd name="connsiteY3" fmla="*/ 0 h 820795"/>
              <a:gd name="connsiteX4" fmla="*/ 636116 w 820795"/>
              <a:gd name="connsiteY4" fmla="*/ 451437 h 820795"/>
              <a:gd name="connsiteX5" fmla="*/ 820795 w 820795"/>
              <a:gd name="connsiteY5" fmla="*/ 451437 h 820795"/>
              <a:gd name="connsiteX6" fmla="*/ 410398 w 820795"/>
              <a:gd name="connsiteY6" fmla="*/ 820795 h 820795"/>
              <a:gd name="connsiteX7" fmla="*/ 0 w 820795"/>
              <a:gd name="connsiteY7" fmla="*/ 451437 h 820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20795" h="820795">
                <a:moveTo>
                  <a:pt x="0" y="451437"/>
                </a:moveTo>
                <a:lnTo>
                  <a:pt x="184679" y="451437"/>
                </a:lnTo>
                <a:lnTo>
                  <a:pt x="184679" y="0"/>
                </a:lnTo>
                <a:lnTo>
                  <a:pt x="636116" y="0"/>
                </a:lnTo>
                <a:lnTo>
                  <a:pt x="636116" y="451437"/>
                </a:lnTo>
                <a:lnTo>
                  <a:pt x="820795" y="451437"/>
                </a:lnTo>
                <a:lnTo>
                  <a:pt x="410398" y="820795"/>
                </a:lnTo>
                <a:lnTo>
                  <a:pt x="0" y="451437"/>
                </a:lnTo>
                <a:close/>
              </a:path>
            </a:pathLst>
          </a:custGeom>
          <a:solidFill>
            <a:schemeClr val="accent5">
              <a:lumMod val="75000"/>
              <a:alpha val="90000"/>
            </a:schemeClr>
          </a:solidFill>
          <a:ln>
            <a:solidFill>
              <a:schemeClr val="accent5">
                <a:alpha val="90000"/>
              </a:schemeClr>
            </a:solidFill>
          </a:ln>
        </p:spPr>
        <p:style>
          <a:lnRef idx="2">
            <a:schemeClr val="accent2">
              <a:tint val="40000"/>
              <a:alpha val="90000"/>
              <a:hueOff val="0"/>
              <a:satOff val="0"/>
              <a:lumOff val="0"/>
              <a:alphaOff val="0"/>
            </a:schemeClr>
          </a:lnRef>
          <a:fillRef idx="1">
            <a:schemeClr val="accent2">
              <a:tint val="40000"/>
              <a:alpha val="90000"/>
              <a:hueOff val="0"/>
              <a:satOff val="0"/>
              <a:lumOff val="0"/>
              <a:alphaOff val="0"/>
            </a:schemeClr>
          </a:fillRef>
          <a:effectRef idx="0">
            <a:schemeClr val="accent2">
              <a:tint val="40000"/>
              <a:alpha val="90000"/>
              <a:hueOff val="0"/>
              <a:satOff val="0"/>
              <a:lumOff val="0"/>
              <a:alphaOff val="0"/>
            </a:schemeClr>
          </a:effectRef>
          <a:fontRef idx="minor">
            <a:schemeClr val="dk1">
              <a:hueOff val="0"/>
              <a:satOff val="0"/>
              <a:lumOff val="0"/>
              <a:alphaOff val="0"/>
            </a:schemeClr>
          </a:fontRef>
        </p:style>
        <p:txBody>
          <a:bodyPr spcFirstLastPara="0" vert="horz" wrap="square" lIns="202459" tIns="17780" rIns="202459" bIns="220927" numCol="1" spcCol="1270" anchor="ctr" anchorCtr="0">
            <a:noAutofit/>
          </a:bodyPr>
          <a:lstStyle/>
          <a:p>
            <a:pPr lvl="0" algn="ctr" defTabSz="622300">
              <a:lnSpc>
                <a:spcPct val="90000"/>
              </a:lnSpc>
              <a:spcBef>
                <a:spcPct val="0"/>
              </a:spcBef>
              <a:spcAft>
                <a:spcPct val="35000"/>
              </a:spcAft>
            </a:pPr>
            <a:endParaRPr kumimoji="1" lang="ja-JP" altLang="en-US" sz="1400" kern="1200" dirty="0">
              <a:latin typeface="メイリオ"/>
              <a:ea typeface="メイリオ"/>
              <a:cs typeface="メイリオ"/>
            </a:endParaRPr>
          </a:p>
        </p:txBody>
      </p:sp>
      <p:sp>
        <p:nvSpPr>
          <p:cNvPr id="29" name="フリーフォーム 28"/>
          <p:cNvSpPr/>
          <p:nvPr/>
        </p:nvSpPr>
        <p:spPr>
          <a:xfrm>
            <a:off x="7680267" y="4563566"/>
            <a:ext cx="668360" cy="722825"/>
          </a:xfrm>
          <a:custGeom>
            <a:avLst/>
            <a:gdLst>
              <a:gd name="connsiteX0" fmla="*/ 0 w 820795"/>
              <a:gd name="connsiteY0" fmla="*/ 451437 h 820795"/>
              <a:gd name="connsiteX1" fmla="*/ 184679 w 820795"/>
              <a:gd name="connsiteY1" fmla="*/ 451437 h 820795"/>
              <a:gd name="connsiteX2" fmla="*/ 184679 w 820795"/>
              <a:gd name="connsiteY2" fmla="*/ 0 h 820795"/>
              <a:gd name="connsiteX3" fmla="*/ 636116 w 820795"/>
              <a:gd name="connsiteY3" fmla="*/ 0 h 820795"/>
              <a:gd name="connsiteX4" fmla="*/ 636116 w 820795"/>
              <a:gd name="connsiteY4" fmla="*/ 451437 h 820795"/>
              <a:gd name="connsiteX5" fmla="*/ 820795 w 820795"/>
              <a:gd name="connsiteY5" fmla="*/ 451437 h 820795"/>
              <a:gd name="connsiteX6" fmla="*/ 410398 w 820795"/>
              <a:gd name="connsiteY6" fmla="*/ 820795 h 820795"/>
              <a:gd name="connsiteX7" fmla="*/ 0 w 820795"/>
              <a:gd name="connsiteY7" fmla="*/ 451437 h 820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20795" h="820795">
                <a:moveTo>
                  <a:pt x="0" y="451437"/>
                </a:moveTo>
                <a:lnTo>
                  <a:pt x="184679" y="451437"/>
                </a:lnTo>
                <a:lnTo>
                  <a:pt x="184679" y="0"/>
                </a:lnTo>
                <a:lnTo>
                  <a:pt x="636116" y="0"/>
                </a:lnTo>
                <a:lnTo>
                  <a:pt x="636116" y="451437"/>
                </a:lnTo>
                <a:lnTo>
                  <a:pt x="820795" y="451437"/>
                </a:lnTo>
                <a:lnTo>
                  <a:pt x="410398" y="820795"/>
                </a:lnTo>
                <a:lnTo>
                  <a:pt x="0" y="451437"/>
                </a:lnTo>
                <a:close/>
              </a:path>
            </a:pathLst>
          </a:custGeom>
          <a:solidFill>
            <a:schemeClr val="accent5">
              <a:lumMod val="75000"/>
              <a:alpha val="90000"/>
            </a:schemeClr>
          </a:solidFill>
          <a:ln>
            <a:solidFill>
              <a:schemeClr val="accent5">
                <a:alpha val="90000"/>
              </a:schemeClr>
            </a:solidFill>
          </a:ln>
        </p:spPr>
        <p:style>
          <a:lnRef idx="2">
            <a:schemeClr val="accent2">
              <a:tint val="40000"/>
              <a:alpha val="90000"/>
              <a:hueOff val="0"/>
              <a:satOff val="0"/>
              <a:lumOff val="0"/>
              <a:alphaOff val="0"/>
            </a:schemeClr>
          </a:lnRef>
          <a:fillRef idx="1">
            <a:schemeClr val="accent2">
              <a:tint val="40000"/>
              <a:alpha val="90000"/>
              <a:hueOff val="0"/>
              <a:satOff val="0"/>
              <a:lumOff val="0"/>
              <a:alphaOff val="0"/>
            </a:schemeClr>
          </a:fillRef>
          <a:effectRef idx="0">
            <a:schemeClr val="accent2">
              <a:tint val="40000"/>
              <a:alpha val="90000"/>
              <a:hueOff val="0"/>
              <a:satOff val="0"/>
              <a:lumOff val="0"/>
              <a:alphaOff val="0"/>
            </a:schemeClr>
          </a:effectRef>
          <a:fontRef idx="minor">
            <a:schemeClr val="dk1">
              <a:hueOff val="0"/>
              <a:satOff val="0"/>
              <a:lumOff val="0"/>
              <a:alphaOff val="0"/>
            </a:schemeClr>
          </a:fontRef>
        </p:style>
        <p:txBody>
          <a:bodyPr spcFirstLastPara="0" vert="horz" wrap="square" lIns="202459" tIns="17780" rIns="202459" bIns="220927" numCol="1" spcCol="1270" anchor="ctr" anchorCtr="0">
            <a:noAutofit/>
          </a:bodyPr>
          <a:lstStyle/>
          <a:p>
            <a:pPr lvl="0" algn="ctr" defTabSz="622300">
              <a:lnSpc>
                <a:spcPct val="90000"/>
              </a:lnSpc>
              <a:spcBef>
                <a:spcPct val="0"/>
              </a:spcBef>
              <a:spcAft>
                <a:spcPct val="35000"/>
              </a:spcAft>
            </a:pPr>
            <a:endParaRPr kumimoji="1" lang="ja-JP" altLang="en-US" sz="1400" kern="1200" dirty="0">
              <a:latin typeface="メイリオ"/>
              <a:ea typeface="メイリオ"/>
              <a:cs typeface="メイリオ"/>
            </a:endParaRPr>
          </a:p>
        </p:txBody>
      </p:sp>
      <p:sp>
        <p:nvSpPr>
          <p:cNvPr id="31" name="正方形/長方形 30"/>
          <p:cNvSpPr/>
          <p:nvPr/>
        </p:nvSpPr>
        <p:spPr>
          <a:xfrm>
            <a:off x="210221" y="818418"/>
            <a:ext cx="7608189" cy="400110"/>
          </a:xfrm>
          <a:prstGeom prst="rect">
            <a:avLst/>
          </a:prstGeom>
        </p:spPr>
        <p:txBody>
          <a:bodyPr wrap="square">
            <a:spAutoFit/>
          </a:bodyPr>
          <a:lstStyle/>
          <a:p>
            <a:r>
              <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経緯</a:t>
            </a:r>
            <a:r>
              <a:rPr lang="en-US" altLang="ja-JP" sz="20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b="1" dirty="0">
              <a:solidFill>
                <a:srgbClr val="FF0000"/>
              </a:solidFill>
              <a:latin typeface="メイリオ"/>
              <a:ea typeface="メイリオ"/>
              <a:cs typeface="メイリオ"/>
            </a:endParaRPr>
          </a:p>
        </p:txBody>
      </p:sp>
      <p:sp>
        <p:nvSpPr>
          <p:cNvPr id="34" name="正方形/長方形 33"/>
          <p:cNvSpPr/>
          <p:nvPr/>
        </p:nvSpPr>
        <p:spPr>
          <a:xfrm>
            <a:off x="7449671" y="80683"/>
            <a:ext cx="1559858" cy="665908"/>
          </a:xfrm>
          <a:prstGeom prst="rect">
            <a:avLst/>
          </a:prstGeom>
          <a:solidFill>
            <a:schemeClr val="accent5"/>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静岡県</a:t>
            </a:r>
            <a:endParaRPr kumimoji="1"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三島市</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2897976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Wisp</Template>
  <TotalTime>0</TotalTime>
  <Words>2371</Words>
  <Application>Microsoft Office PowerPoint</Application>
  <PresentationFormat>画面に合わせる (4:3)</PresentationFormat>
  <Paragraphs>218</Paragraphs>
  <Slides>13</Slides>
  <Notes>13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13</vt:i4>
      </vt:variant>
    </vt:vector>
  </HeadingPairs>
  <TitlesOfParts>
    <vt:vector size="19" baseType="lpstr">
      <vt:lpstr>ＭＳ Ｐゴシック</vt:lpstr>
      <vt:lpstr>メイリオ</vt:lpstr>
      <vt:lpstr>Arial</vt:lpstr>
      <vt:lpstr>Calibri</vt:lpstr>
      <vt:lpstr>Wingdings</vt:lpstr>
      <vt:lpstr>Office ​​テーマ</vt:lpstr>
      <vt:lpstr>PowerPoint プレゼンテーション</vt:lpstr>
      <vt:lpstr>地域の災害の特色</vt:lpstr>
      <vt:lpstr>地域の防災における 男女共同参画推進の取組</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2016-06-01T07:22:51Z</dcterms:created>
  <dcterms:modified xsi:type="dcterms:W3CDTF">2016-06-01T07:23:17Z</dcterms:modified>
</cp:coreProperties>
</file>